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108_C7BC656E.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05_E8318805.xml" ContentType="application/vnd.ms-powerpoint.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28_EFC6291D.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57" r:id="rId6"/>
    <p:sldId id="283" r:id="rId7"/>
    <p:sldId id="294" r:id="rId8"/>
    <p:sldId id="264" r:id="rId9"/>
    <p:sldId id="269" r:id="rId10"/>
    <p:sldId id="261" r:id="rId11"/>
    <p:sldId id="272" r:id="rId12"/>
    <p:sldId id="292" r:id="rId13"/>
    <p:sldId id="280" r:id="rId14"/>
    <p:sldId id="296" r:id="rId15"/>
    <p:sldId id="298" r:id="rId16"/>
    <p:sldId id="297" r:id="rId17"/>
    <p:sldId id="270"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8C9D6E-FA26-3235-2BC3-928B42CEEE33}" name="Julia Nicholson" initials="JN" userId="S::julia.nicholson@clackamas.edu::ca89b61d-3267-4fdc-ae5d-86924e8d35be" providerId="AD"/>
  <p188:author id="{883B3AE0-C917-C103-E45B-918304D62319}" name="Csea Leonard" initials="CL" userId="S::csea.leonard@clackamas.edu::85d711c7-8e19-4f0e-9988-70aca610aca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1935"/>
    <a:srgbClr val="002060"/>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587B1A-E281-9E13-3B72-5065A4F49914}" v="227" dt="2025-10-10T20:51:42.7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Nicholson" userId="S::julia.nicholson@clackamas.edu::ca89b61d-3267-4fdc-ae5d-86924e8d35be" providerId="AD" clId="Web-{9BD479EA-ECCB-FCA2-4B1C-04E26BE40B3D}"/>
    <pc:docChg chg="modSld">
      <pc:chgData name="Julia Nicholson" userId="S::julia.nicholson@clackamas.edu::ca89b61d-3267-4fdc-ae5d-86924e8d35be" providerId="AD" clId="Web-{9BD479EA-ECCB-FCA2-4B1C-04E26BE40B3D}" dt="2025-09-24T19:05:56.167" v="42" actId="14100"/>
      <pc:docMkLst>
        <pc:docMk/>
      </pc:docMkLst>
      <pc:sldChg chg="modSp">
        <pc:chgData name="Julia Nicholson" userId="S::julia.nicholson@clackamas.edu::ca89b61d-3267-4fdc-ae5d-86924e8d35be" providerId="AD" clId="Web-{9BD479EA-ECCB-FCA2-4B1C-04E26BE40B3D}" dt="2025-09-24T19:05:56.167" v="42" actId="14100"/>
        <pc:sldMkLst>
          <pc:docMk/>
          <pc:sldMk cId="170593164" sldId="257"/>
        </pc:sldMkLst>
      </pc:sldChg>
      <pc:sldChg chg="addSp delSp modSp">
        <pc:chgData name="Julia Nicholson" userId="S::julia.nicholson@clackamas.edu::ca89b61d-3267-4fdc-ae5d-86924e8d35be" providerId="AD" clId="Web-{9BD479EA-ECCB-FCA2-4B1C-04E26BE40B3D}" dt="2025-09-24T16:33:20.129" v="39" actId="1076"/>
        <pc:sldMkLst>
          <pc:docMk/>
          <pc:sldMk cId="4089142271" sldId="269"/>
        </pc:sldMkLst>
        <pc:spChg chg="add mod">
          <ac:chgData name="Julia Nicholson" userId="S::julia.nicholson@clackamas.edu::ca89b61d-3267-4fdc-ae5d-86924e8d35be" providerId="AD" clId="Web-{9BD479EA-ECCB-FCA2-4B1C-04E26BE40B3D}" dt="2025-09-24T16:32:05.780" v="21" actId="1076"/>
          <ac:spMkLst>
            <pc:docMk/>
            <pc:sldMk cId="4089142271" sldId="269"/>
            <ac:spMk id="2" creationId="{B04A02CC-6E97-8F59-A3B1-6AAEBF0CD9F1}"/>
          </ac:spMkLst>
        </pc:spChg>
        <pc:spChg chg="mod">
          <ac:chgData name="Julia Nicholson" userId="S::julia.nicholson@clackamas.edu::ca89b61d-3267-4fdc-ae5d-86924e8d35be" providerId="AD" clId="Web-{9BD479EA-ECCB-FCA2-4B1C-04E26BE40B3D}" dt="2025-09-24T16:31:20.230" v="2" actId="1076"/>
          <ac:spMkLst>
            <pc:docMk/>
            <pc:sldMk cId="4089142271" sldId="269"/>
            <ac:spMk id="3" creationId="{8C3E9605-1B53-401A-8CB8-B7461F66EBF9}"/>
          </ac:spMkLst>
        </pc:spChg>
        <pc:spChg chg="mod">
          <ac:chgData name="Julia Nicholson" userId="S::julia.nicholson@clackamas.edu::ca89b61d-3267-4fdc-ae5d-86924e8d35be" providerId="AD" clId="Web-{9BD479EA-ECCB-FCA2-4B1C-04E26BE40B3D}" dt="2025-09-24T16:31:41.153" v="15" actId="14100"/>
          <ac:spMkLst>
            <pc:docMk/>
            <pc:sldMk cId="4089142271" sldId="269"/>
            <ac:spMk id="5" creationId="{A4E183AF-A729-4D5B-B40E-401441EBFBD5}"/>
          </ac:spMkLst>
        </pc:spChg>
        <pc:spChg chg="add mod">
          <ac:chgData name="Julia Nicholson" userId="S::julia.nicholson@clackamas.edu::ca89b61d-3267-4fdc-ae5d-86924e8d35be" providerId="AD" clId="Web-{9BD479EA-ECCB-FCA2-4B1C-04E26BE40B3D}" dt="2025-09-24T16:32:15.969" v="34" actId="20577"/>
          <ac:spMkLst>
            <pc:docMk/>
            <pc:sldMk cId="4089142271" sldId="269"/>
            <ac:spMk id="6" creationId="{41C2B658-B175-5933-26F2-C595BAD712BC}"/>
          </ac:spMkLst>
        </pc:spChg>
        <pc:spChg chg="mod">
          <ac:chgData name="Julia Nicholson" userId="S::julia.nicholson@clackamas.edu::ca89b61d-3267-4fdc-ae5d-86924e8d35be" providerId="AD" clId="Web-{9BD479EA-ECCB-FCA2-4B1C-04E26BE40B3D}" dt="2025-09-24T16:31:20.230" v="1" actId="1076"/>
          <ac:spMkLst>
            <pc:docMk/>
            <pc:sldMk cId="4089142271" sldId="269"/>
            <ac:spMk id="9" creationId="{DC70EB81-2D92-41FA-A201-BBFDF348358D}"/>
          </ac:spMkLst>
        </pc:spChg>
        <pc:spChg chg="mod">
          <ac:chgData name="Julia Nicholson" userId="S::julia.nicholson@clackamas.edu::ca89b61d-3267-4fdc-ae5d-86924e8d35be" providerId="AD" clId="Web-{9BD479EA-ECCB-FCA2-4B1C-04E26BE40B3D}" dt="2025-09-24T16:31:20.261" v="3" actId="1076"/>
          <ac:spMkLst>
            <pc:docMk/>
            <pc:sldMk cId="4089142271" sldId="269"/>
            <ac:spMk id="13" creationId="{C2A28073-FD1E-4D08-AB88-B14325FEC4CB}"/>
          </ac:spMkLst>
        </pc:spChg>
        <pc:spChg chg="mod">
          <ac:chgData name="Julia Nicholson" userId="S::julia.nicholson@clackamas.edu::ca89b61d-3267-4fdc-ae5d-86924e8d35be" providerId="AD" clId="Web-{9BD479EA-ECCB-FCA2-4B1C-04E26BE40B3D}" dt="2025-09-24T16:31:20.198" v="0" actId="1076"/>
          <ac:spMkLst>
            <pc:docMk/>
            <pc:sldMk cId="4089142271" sldId="269"/>
            <ac:spMk id="20" creationId="{80A1BF3B-44B0-44D1-A0A8-51794073884C}"/>
          </ac:spMkLst>
        </pc:spChg>
        <pc:spChg chg="mod">
          <ac:chgData name="Julia Nicholson" userId="S::julia.nicholson@clackamas.edu::ca89b61d-3267-4fdc-ae5d-86924e8d35be" providerId="AD" clId="Web-{9BD479EA-ECCB-FCA2-4B1C-04E26BE40B3D}" dt="2025-09-24T16:31:51.342" v="16" actId="14100"/>
          <ac:spMkLst>
            <pc:docMk/>
            <pc:sldMk cId="4089142271" sldId="269"/>
            <ac:spMk id="21" creationId="{688337F3-EB0D-4EB1-815F-98BB956F9032}"/>
          </ac:spMkLst>
        </pc:spChg>
        <pc:spChg chg="mod">
          <ac:chgData name="Julia Nicholson" userId="S::julia.nicholson@clackamas.edu::ca89b61d-3267-4fdc-ae5d-86924e8d35be" providerId="AD" clId="Web-{9BD479EA-ECCB-FCA2-4B1C-04E26BE40B3D}" dt="2025-09-24T16:31:56.030" v="17" actId="14100"/>
          <ac:spMkLst>
            <pc:docMk/>
            <pc:sldMk cId="4089142271" sldId="269"/>
            <ac:spMk id="22" creationId="{06E23650-A610-45CB-B347-3E75CB24640C}"/>
          </ac:spMkLst>
        </pc:spChg>
        <pc:spChg chg="mod">
          <ac:chgData name="Julia Nicholson" userId="S::julia.nicholson@clackamas.edu::ca89b61d-3267-4fdc-ae5d-86924e8d35be" providerId="AD" clId="Web-{9BD479EA-ECCB-FCA2-4B1C-04E26BE40B3D}" dt="2025-09-24T16:31:20.277" v="6" actId="1076"/>
          <ac:spMkLst>
            <pc:docMk/>
            <pc:sldMk cId="4089142271" sldId="269"/>
            <ac:spMk id="26" creationId="{FCA35DC2-D8D4-9FDD-66D7-DD03ACD623C9}"/>
          </ac:spMkLst>
        </pc:spChg>
        <pc:spChg chg="mod">
          <ac:chgData name="Julia Nicholson" userId="S::julia.nicholson@clackamas.edu::ca89b61d-3267-4fdc-ae5d-86924e8d35be" providerId="AD" clId="Web-{9BD479EA-ECCB-FCA2-4B1C-04E26BE40B3D}" dt="2025-09-24T16:31:20.294" v="7" actId="1076"/>
          <ac:spMkLst>
            <pc:docMk/>
            <pc:sldMk cId="4089142271" sldId="269"/>
            <ac:spMk id="27" creationId="{85849274-DEFA-053D-A22F-5F9DDFAB1F63}"/>
          </ac:spMkLst>
        </pc:spChg>
        <pc:spChg chg="mod">
          <ac:chgData name="Julia Nicholson" userId="S::julia.nicholson@clackamas.edu::ca89b61d-3267-4fdc-ae5d-86924e8d35be" providerId="AD" clId="Web-{9BD479EA-ECCB-FCA2-4B1C-04E26BE40B3D}" dt="2025-09-24T16:31:20.308" v="8" actId="1076"/>
          <ac:spMkLst>
            <pc:docMk/>
            <pc:sldMk cId="4089142271" sldId="269"/>
            <ac:spMk id="29" creationId="{6E2A0AB8-9845-0ACB-9C11-5E6471E4977A}"/>
          </ac:spMkLst>
        </pc:spChg>
        <pc:spChg chg="mod">
          <ac:chgData name="Julia Nicholson" userId="S::julia.nicholson@clackamas.edu::ca89b61d-3267-4fdc-ae5d-86924e8d35be" providerId="AD" clId="Web-{9BD479EA-ECCB-FCA2-4B1C-04E26BE40B3D}" dt="2025-09-24T16:31:20.323" v="9" actId="1076"/>
          <ac:spMkLst>
            <pc:docMk/>
            <pc:sldMk cId="4089142271" sldId="269"/>
            <ac:spMk id="30" creationId="{11339E7F-6950-CA30-1D46-CAB5036B9269}"/>
          </ac:spMkLst>
        </pc:spChg>
        <pc:picChg chg="mod">
          <ac:chgData name="Julia Nicholson" userId="S::julia.nicholson@clackamas.edu::ca89b61d-3267-4fdc-ae5d-86924e8d35be" providerId="AD" clId="Web-{9BD479EA-ECCB-FCA2-4B1C-04E26BE40B3D}" dt="2025-09-24T16:31:20.261" v="4" actId="1076"/>
          <ac:picMkLst>
            <pc:docMk/>
            <pc:sldMk cId="4089142271" sldId="269"/>
            <ac:picMk id="4" creationId="{B990B91A-280D-38C6-1CC3-277047FDB916}"/>
          </ac:picMkLst>
        </pc:picChg>
        <pc:picChg chg="add mod">
          <ac:chgData name="Julia Nicholson" userId="S::julia.nicholson@clackamas.edu::ca89b61d-3267-4fdc-ae5d-86924e8d35be" providerId="AD" clId="Web-{9BD479EA-ECCB-FCA2-4B1C-04E26BE40B3D}" dt="2025-09-24T16:33:20.129" v="39" actId="1076"/>
          <ac:picMkLst>
            <pc:docMk/>
            <pc:sldMk cId="4089142271" sldId="269"/>
            <ac:picMk id="10" creationId="{0FF8289F-967C-EAF5-D180-A8DD95789047}"/>
          </ac:picMkLst>
        </pc:picChg>
        <pc:picChg chg="mod">
          <ac:chgData name="Julia Nicholson" userId="S::julia.nicholson@clackamas.edu::ca89b61d-3267-4fdc-ae5d-86924e8d35be" providerId="AD" clId="Web-{9BD479EA-ECCB-FCA2-4B1C-04E26BE40B3D}" dt="2025-09-24T16:31:20.277" v="5" actId="1076"/>
          <ac:picMkLst>
            <pc:docMk/>
            <pc:sldMk cId="4089142271" sldId="269"/>
            <ac:picMk id="14" creationId="{4157FFE4-C097-F22E-7DA2-F36E8D380EA0}"/>
          </ac:picMkLst>
        </pc:picChg>
        <pc:picChg chg="mod">
          <ac:chgData name="Julia Nicholson" userId="S::julia.nicholson@clackamas.edu::ca89b61d-3267-4fdc-ae5d-86924e8d35be" providerId="AD" clId="Web-{9BD479EA-ECCB-FCA2-4B1C-04E26BE40B3D}" dt="2025-09-24T16:31:20.339" v="11" actId="1076"/>
          <ac:picMkLst>
            <pc:docMk/>
            <pc:sldMk cId="4089142271" sldId="269"/>
            <ac:picMk id="23" creationId="{C456619F-D4EE-B561-B723-F10928776F23}"/>
          </ac:picMkLst>
        </pc:picChg>
        <pc:picChg chg="mod">
          <ac:chgData name="Julia Nicholson" userId="S::julia.nicholson@clackamas.edu::ca89b61d-3267-4fdc-ae5d-86924e8d35be" providerId="AD" clId="Web-{9BD479EA-ECCB-FCA2-4B1C-04E26BE40B3D}" dt="2025-09-24T16:31:20.323" v="10" actId="1076"/>
          <ac:picMkLst>
            <pc:docMk/>
            <pc:sldMk cId="4089142271" sldId="269"/>
            <ac:picMk id="33" creationId="{D6A5AABF-A8F1-60D3-3037-642B735D831C}"/>
          </ac:picMkLst>
        </pc:picChg>
      </pc:sldChg>
    </pc:docChg>
  </pc:docChgLst>
  <pc:docChgLst>
    <pc:chgData name="Julia Nicholson" userId="S::julia.nicholson@clackamas.edu::ca89b61d-3267-4fdc-ae5d-86924e8d35be" providerId="AD" clId="Web-{44587B1A-E281-9E13-3B72-5065A4F49914}"/>
    <pc:docChg chg="modSld">
      <pc:chgData name="Julia Nicholson" userId="S::julia.nicholson@clackamas.edu::ca89b61d-3267-4fdc-ae5d-86924e8d35be" providerId="AD" clId="Web-{44587B1A-E281-9E13-3B72-5065A4F49914}" dt="2025-10-10T20:51:42.770" v="116" actId="1076"/>
      <pc:docMkLst>
        <pc:docMk/>
      </pc:docMkLst>
      <pc:sldChg chg="modSp">
        <pc:chgData name="Julia Nicholson" userId="S::julia.nicholson@clackamas.edu::ca89b61d-3267-4fdc-ae5d-86924e8d35be" providerId="AD" clId="Web-{44587B1A-E281-9E13-3B72-5065A4F49914}" dt="2025-10-10T20:51:42.770" v="116" actId="1076"/>
        <pc:sldMkLst>
          <pc:docMk/>
          <pc:sldMk cId="398814246" sldId="270"/>
        </pc:sldMkLst>
        <pc:spChg chg="mod">
          <ac:chgData name="Julia Nicholson" userId="S::julia.nicholson@clackamas.edu::ca89b61d-3267-4fdc-ae5d-86924e8d35be" providerId="AD" clId="Web-{44587B1A-E281-9E13-3B72-5065A4F49914}" dt="2025-10-10T20:51:42.770" v="116" actId="1076"/>
          <ac:spMkLst>
            <pc:docMk/>
            <pc:sldMk cId="398814246" sldId="270"/>
            <ac:spMk id="3" creationId="{7D0FB033-7F2A-E472-F0C9-14216F67A3F4}"/>
          </ac:spMkLst>
        </pc:spChg>
      </pc:sldChg>
    </pc:docChg>
  </pc:docChgLst>
  <pc:docChgLst>
    <pc:chgData name="Julia Nicholson" userId="S::julia.nicholson@clackamas.edu::ca89b61d-3267-4fdc-ae5d-86924e8d35be" providerId="AD" clId="Web-{0A137FB2-CC91-66FD-FA60-661FD69F5019}"/>
    <pc:docChg chg="modSld">
      <pc:chgData name="Julia Nicholson" userId="S::julia.nicholson@clackamas.edu::ca89b61d-3267-4fdc-ae5d-86924e8d35be" providerId="AD" clId="Web-{0A137FB2-CC91-66FD-FA60-661FD69F5019}" dt="2025-09-23T18:02:30.260" v="10"/>
      <pc:docMkLst>
        <pc:docMk/>
      </pc:docMkLst>
      <pc:sldChg chg="addSp delSp modSp">
        <pc:chgData name="Julia Nicholson" userId="S::julia.nicholson@clackamas.edu::ca89b61d-3267-4fdc-ae5d-86924e8d35be" providerId="AD" clId="Web-{0A137FB2-CC91-66FD-FA60-661FD69F5019}" dt="2025-09-23T18:02:30.260" v="10"/>
        <pc:sldMkLst>
          <pc:docMk/>
          <pc:sldMk cId="496327656" sldId="271"/>
        </pc:sldMkLst>
        <pc:picChg chg="add mod ord">
          <ac:chgData name="Julia Nicholson" userId="S::julia.nicholson@clackamas.edu::ca89b61d-3267-4fdc-ae5d-86924e8d35be" providerId="AD" clId="Web-{0A137FB2-CC91-66FD-FA60-661FD69F5019}" dt="2025-09-23T18:02:30.260" v="10"/>
          <ac:picMkLst>
            <pc:docMk/>
            <pc:sldMk cId="496327656" sldId="271"/>
            <ac:picMk id="9" creationId="{641E3E7D-86F2-8BA5-883E-71CFAEC5AFC8}"/>
          </ac:picMkLst>
        </pc:picChg>
      </pc:sldChg>
    </pc:docChg>
  </pc:docChgLst>
  <pc:docChgLst>
    <pc:chgData name="Julia Nicholson" userId="ca89b61d-3267-4fdc-ae5d-86924e8d35be" providerId="ADAL" clId="{84838E63-2671-483B-A384-16C9C8FD0122}"/>
    <pc:docChg chg="undo custSel modSld">
      <pc:chgData name="Julia Nicholson" userId="ca89b61d-3267-4fdc-ae5d-86924e8d35be" providerId="ADAL" clId="{84838E63-2671-483B-A384-16C9C8FD0122}" dt="2025-10-06T18:28:15.844" v="14" actId="1076"/>
      <pc:docMkLst>
        <pc:docMk/>
      </pc:docMkLst>
      <pc:sldChg chg="addSp delSp modSp mod">
        <pc:chgData name="Julia Nicholson" userId="ca89b61d-3267-4fdc-ae5d-86924e8d35be" providerId="ADAL" clId="{84838E63-2671-483B-A384-16C9C8FD0122}" dt="2025-10-06T18:28:15.844" v="14" actId="1076"/>
        <pc:sldMkLst>
          <pc:docMk/>
          <pc:sldMk cId="170593164" sldId="257"/>
        </pc:sldMkLst>
        <pc:spChg chg="mod">
          <ac:chgData name="Julia Nicholson" userId="ca89b61d-3267-4fdc-ae5d-86924e8d35be" providerId="ADAL" clId="{84838E63-2671-483B-A384-16C9C8FD0122}" dt="2025-10-06T18:28:10.205" v="13" actId="1076"/>
          <ac:spMkLst>
            <pc:docMk/>
            <pc:sldMk cId="170593164" sldId="257"/>
            <ac:spMk id="10" creationId="{E37A8E7B-6974-4C11-97DE-EA01FD649747}"/>
          </ac:spMkLst>
        </pc:spChg>
        <pc:picChg chg="add mod">
          <ac:chgData name="Julia Nicholson" userId="ca89b61d-3267-4fdc-ae5d-86924e8d35be" providerId="ADAL" clId="{84838E63-2671-483B-A384-16C9C8FD0122}" dt="2025-10-06T18:28:15.844" v="14" actId="1076"/>
          <ac:picMkLst>
            <pc:docMk/>
            <pc:sldMk cId="170593164" sldId="257"/>
            <ac:picMk id="3" creationId="{41A11E79-CF60-A132-0718-10E47AB18F3A}"/>
          </ac:picMkLst>
        </pc:picChg>
      </pc:sldChg>
    </pc:docChg>
  </pc:docChgLst>
  <pc:docChgLst>
    <pc:chgData name="Julia Nicholson" userId="S::julia.nicholson@clackamas.edu::ca89b61d-3267-4fdc-ae5d-86924e8d35be" providerId="AD" clId="Web-{F183ABC4-B1A3-5912-2BD8-F1F9DAD629B3}"/>
    <pc:docChg chg="modSld">
      <pc:chgData name="Julia Nicholson" userId="S::julia.nicholson@clackamas.edu::ca89b61d-3267-4fdc-ae5d-86924e8d35be" providerId="AD" clId="Web-{F183ABC4-B1A3-5912-2BD8-F1F9DAD629B3}" dt="2025-09-24T19:05:04.531" v="2" actId="20577"/>
      <pc:docMkLst>
        <pc:docMk/>
      </pc:docMkLst>
      <pc:sldChg chg="modSp">
        <pc:chgData name="Julia Nicholson" userId="S::julia.nicholson@clackamas.edu::ca89b61d-3267-4fdc-ae5d-86924e8d35be" providerId="AD" clId="Web-{F183ABC4-B1A3-5912-2BD8-F1F9DAD629B3}" dt="2025-09-24T19:05:04.531" v="2" actId="20577"/>
        <pc:sldMkLst>
          <pc:docMk/>
          <pc:sldMk cId="170593164" sldId="257"/>
        </pc:sldMkLst>
      </pc:sldChg>
    </pc:docChg>
  </pc:docChgLst>
</pc:chgInfo>
</file>

<file path=ppt/comments/modernComment_105_E8318805.xml><?xml version="1.0" encoding="utf-8"?>
<p188:cmLst xmlns:a="http://schemas.openxmlformats.org/drawingml/2006/main" xmlns:r="http://schemas.openxmlformats.org/officeDocument/2006/relationships" xmlns:p188="http://schemas.microsoft.com/office/powerpoint/2018/8/main">
  <p188:cm id="{C02CAB4B-E5ED-4485-B70D-CADDA27F0E30}" authorId="{883B3AE0-C917-C103-E45B-918304D62319}" status="resolved" created="2025-07-22T20:17:48.735" complete="100000">
    <pc:sldMkLst xmlns:pc="http://schemas.microsoft.com/office/powerpoint/2013/main/command">
      <pc:docMk/>
      <pc:sldMk cId="3895560197" sldId="261"/>
    </pc:sldMkLst>
    <p188:txBody>
      <a:bodyPr/>
      <a:lstStyle/>
      <a:p>
        <a:r>
          <a:rPr lang="en-US"/>
          <a:t>The third bullet in the notes section of this slide might need some re-wording.</a:t>
        </a:r>
      </a:p>
    </p188:txBody>
  </p188:cm>
</p188:cmLst>
</file>

<file path=ppt/comments/modernComment_108_C7BC656E.xml><?xml version="1.0" encoding="utf-8"?>
<p188:cmLst xmlns:a="http://schemas.openxmlformats.org/drawingml/2006/main" xmlns:r="http://schemas.openxmlformats.org/officeDocument/2006/relationships" xmlns:p188="http://schemas.microsoft.com/office/powerpoint/2018/8/main">
  <p188:cm id="{6B7CB127-9420-4510-9CEC-FB03FDD8C82E}" authorId="{883B3AE0-C917-C103-E45B-918304D62319}" status="resolved" created="2025-07-22T20:21:08.552" complete="100000">
    <pc:sldMkLst xmlns:pc="http://schemas.microsoft.com/office/powerpoint/2013/main/command">
      <pc:docMk/>
      <pc:sldMk cId="3351012718" sldId="264"/>
    </pc:sldMkLst>
    <p188:txBody>
      <a:bodyPr/>
      <a:lstStyle/>
      <a:p>
        <a:r>
          <a:rPr lang="en-US"/>
          <a:t>Very last bullet in the notes section - is that an accurate statement? I want to make sure I'm not overpromising. </a:t>
        </a:r>
      </a:p>
    </p188:txBody>
  </p188:cm>
</p188:cmLst>
</file>

<file path=ppt/comments/modernComment_128_EFC6291D.xml><?xml version="1.0" encoding="utf-8"?>
<p188:cmLst xmlns:a="http://schemas.openxmlformats.org/drawingml/2006/main" xmlns:r="http://schemas.openxmlformats.org/officeDocument/2006/relationships" xmlns:p188="http://schemas.microsoft.com/office/powerpoint/2018/8/main">
  <p188:cm id="{D1BECDEA-CB5E-4D10-B737-474051E890AE}" authorId="{2B8C9D6E-FA26-3235-2BC3-928B42CEEE33}" created="2025-09-03T16:13:27.085">
    <pc:sldMkLst xmlns:pc="http://schemas.microsoft.com/office/powerpoint/2013/main/command">
      <pc:docMk/>
      <pc:sldMk cId="4022741277" sldId="296"/>
    </pc:sldMkLst>
    <p188:txBody>
      <a:bodyPr/>
      <a:lstStyle/>
      <a:p>
        <a:r>
          <a:rPr lang="en-US"/>
          <a:t>student access to committee/SG pages?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4E2C2C-E413-452F-A22C-39168FEDB26C}" type="datetimeFigureOut">
              <a:rPr lang="en-US" smtClean="0"/>
              <a:t>10/10/2025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E20837-A181-4E2F-8F81-1E8B3E437C9C}" type="slidenum">
              <a:rPr lang="en-US" smtClean="0"/>
              <a:t>‹#›</a:t>
            </a:fld>
            <a:endParaRPr lang="en-US"/>
          </a:p>
        </p:txBody>
      </p:sp>
    </p:spTree>
    <p:extLst>
      <p:ext uri="{BB962C8B-B14F-4D97-AF65-F5344CB8AC3E}">
        <p14:creationId xmlns:p14="http://schemas.microsoft.com/office/powerpoint/2010/main" val="3195339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At most 2 minutes into workshop</a:t>
            </a:r>
          </a:p>
        </p:txBody>
      </p:sp>
      <p:sp>
        <p:nvSpPr>
          <p:cNvPr id="4" name="Slide Number Placeholder 3"/>
          <p:cNvSpPr>
            <a:spLocks noGrp="1"/>
          </p:cNvSpPr>
          <p:nvPr>
            <p:ph type="sldNum" sz="quarter" idx="5"/>
          </p:nvPr>
        </p:nvSpPr>
        <p:spPr/>
        <p:txBody>
          <a:bodyPr/>
          <a:lstStyle/>
          <a:p>
            <a:fld id="{4DE20837-A181-4E2F-8F81-1E8B3E437C9C}" type="slidenum">
              <a:rPr lang="en-US" smtClean="0"/>
              <a:t>1</a:t>
            </a:fld>
            <a:endParaRPr lang="en-US"/>
          </a:p>
        </p:txBody>
      </p:sp>
    </p:spTree>
    <p:extLst>
      <p:ext uri="{BB962C8B-B14F-4D97-AF65-F5344CB8AC3E}">
        <p14:creationId xmlns:p14="http://schemas.microsoft.com/office/powerpoint/2010/main" val="1342561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7 minutes</a:t>
            </a:r>
          </a:p>
          <a:p>
            <a:endParaRPr lang="en-US">
              <a:ea typeface="Calibri"/>
              <a:cs typeface="Calibri"/>
            </a:endParaRPr>
          </a:p>
          <a:p>
            <a:r>
              <a:rPr lang="en-US" b="1">
                <a:ea typeface="Calibri"/>
                <a:cs typeface="Calibri"/>
              </a:rPr>
              <a:t>Ground Rules: </a:t>
            </a:r>
          </a:p>
          <a:p>
            <a:r>
              <a:rPr lang="en-US">
                <a:ea typeface="Calibri"/>
                <a:cs typeface="Calibri"/>
              </a:rPr>
              <a:t>We're now moving to the feedback section of our presentation today. We know that this is a new process, and change can cause some sense of anxiety. This is a normal response and we want to take a moment to name that if you're feeling anxiety or overwhelm, that's okay. </a:t>
            </a:r>
            <a:endParaRPr lang="en-US"/>
          </a:p>
          <a:p>
            <a:endParaRPr lang="en-US">
              <a:ea typeface="Calibri"/>
              <a:cs typeface="Calibri"/>
            </a:endParaRPr>
          </a:p>
          <a:p>
            <a:r>
              <a:rPr lang="en-US">
                <a:ea typeface="Calibri"/>
                <a:cs typeface="Calibri"/>
              </a:rPr>
              <a:t>We wanted to start by sharing some ground rules to help us stay on track in our conversation. </a:t>
            </a:r>
            <a:endParaRPr lang="en-US"/>
          </a:p>
          <a:p>
            <a:endParaRPr lang="en-US">
              <a:ea typeface="Calibri"/>
              <a:cs typeface="Calibri"/>
            </a:endParaRPr>
          </a:p>
          <a:p>
            <a:pPr marL="171450" indent="-171450">
              <a:buFont typeface="Arial"/>
              <a:buChar char="•"/>
            </a:pPr>
            <a:r>
              <a:rPr lang="en-US">
                <a:ea typeface="Calibri"/>
                <a:cs typeface="Calibri"/>
              </a:rPr>
              <a:t>Facilitators are going to:</a:t>
            </a:r>
          </a:p>
          <a:p>
            <a:pPr marL="628650" lvl="1" indent="-171450">
              <a:buFont typeface="Courier New"/>
              <a:buChar char="o"/>
            </a:pPr>
            <a:r>
              <a:rPr lang="en-US">
                <a:ea typeface="Calibri"/>
                <a:cs typeface="Calibri"/>
              </a:rPr>
              <a:t>Contain the conversation to specific topics. As we shared, we've already selected SharePoint, so we will not be talking more about the other system options. We will instead be focusing on impacts and needs related to SharePoint.</a:t>
            </a:r>
            <a:endParaRPr lang="en-US"/>
          </a:p>
          <a:p>
            <a:pPr marL="1085850" lvl="2" indent="-171450">
              <a:buFont typeface="Wingdings"/>
              <a:buChar char="§"/>
            </a:pPr>
            <a:r>
              <a:rPr lang="en-US">
                <a:ea typeface="Calibri"/>
                <a:cs typeface="Calibri"/>
              </a:rPr>
              <a:t>Some details of this project have not been fully answered since they will need to be discussed and planned within the implementation team. This includes a lot of the "in the weeds" questions or suggestions.</a:t>
            </a:r>
          </a:p>
          <a:p>
            <a:pPr marL="1085850" lvl="2" indent="-171450">
              <a:buFont typeface="Wingdings"/>
              <a:buChar char="§"/>
            </a:pPr>
            <a:r>
              <a:rPr lang="en-US">
                <a:ea typeface="Calibri"/>
                <a:cs typeface="Calibri"/>
              </a:rPr>
              <a:t>In general, he project team won't be "responding" to participant thoughts since we want to prioritize getting your ideas surfaced. </a:t>
            </a:r>
          </a:p>
          <a:p>
            <a:pPr marL="1085850" lvl="2" indent="-171450">
              <a:buFont typeface="Wingdings"/>
              <a:buChar char="§"/>
            </a:pPr>
            <a:r>
              <a:rPr lang="en-US">
                <a:ea typeface="Calibri"/>
                <a:cs typeface="Calibri"/>
              </a:rPr>
              <a:t>The Org Learning Committee will ensure that all questions and ideas are captured, and that they are addressed/answered in the formal recommendation or in implementation team communications.</a:t>
            </a:r>
          </a:p>
          <a:p>
            <a:pPr marL="628650" lvl="1" indent="-171450">
              <a:buFont typeface="Courier New"/>
              <a:buChar char="o"/>
            </a:pPr>
            <a:r>
              <a:rPr lang="en-US">
                <a:ea typeface="Calibri"/>
                <a:cs typeface="Calibri"/>
              </a:rPr>
              <a:t>Promote full group engagement. We want to hear from everyone, if possible. We will also have multiple modalities to provide feedback, including a virtual "idea box". </a:t>
            </a:r>
          </a:p>
          <a:p>
            <a:pPr marL="628650" lvl="1" indent="-171450">
              <a:buFont typeface="Courier New"/>
              <a:buChar char="o"/>
            </a:pPr>
            <a:r>
              <a:rPr lang="en-US">
                <a:ea typeface="Calibri"/>
                <a:cs typeface="Calibri"/>
              </a:rPr>
              <a:t>Interrupt harmful conversations or comments. One of the main three themes we recently heard in the recent Campus Climate Survey is people sometimes communicate in ways that are mean or disrespectful. It is the role of us as facilitators to support you all in keeping communication kind and respectful.</a:t>
            </a:r>
          </a:p>
          <a:p>
            <a:pPr marL="171450" indent="-171450">
              <a:buFont typeface="Arial"/>
              <a:buChar char="•"/>
            </a:pPr>
            <a:r>
              <a:rPr lang="en-US">
                <a:ea typeface="Calibri"/>
                <a:cs typeface="Calibri"/>
              </a:rPr>
              <a:t>As participants, you are going to:</a:t>
            </a:r>
          </a:p>
          <a:p>
            <a:pPr marL="628650" lvl="1" indent="-171450">
              <a:buFont typeface="Courier New"/>
              <a:buChar char="o"/>
            </a:pPr>
            <a:r>
              <a:rPr lang="en-US">
                <a:ea typeface="Calibri"/>
                <a:cs typeface="Calibri"/>
              </a:rPr>
              <a:t>Share about what you want to see, instead of only naming what you do not want to see. This helps us to vision what we can do together and work toward addressing your needs as users of SharePoint.</a:t>
            </a:r>
          </a:p>
          <a:p>
            <a:pPr marL="628650" lvl="1" indent="-171450">
              <a:buFont typeface="Courier New"/>
              <a:buChar char="o"/>
            </a:pPr>
            <a:r>
              <a:rPr lang="en-US">
                <a:ea typeface="Calibri"/>
                <a:cs typeface="Calibri"/>
              </a:rPr>
              <a:t>Speak from your own experience/perspective/role. To do this, you can use "I statements" such as "In my role, I would find it helpful if...", instead of "Many people who use SharePoint say...".</a:t>
            </a:r>
          </a:p>
          <a:p>
            <a:pPr marL="628650" lvl="1" indent="-171450">
              <a:buFont typeface="Courier New"/>
              <a:buChar char="o"/>
            </a:pPr>
            <a:r>
              <a:rPr lang="en-US">
                <a:ea typeface="Calibri"/>
                <a:cs typeface="Calibri"/>
              </a:rPr>
              <a:t>Avoid personalizing comments. This conversation is about a new system at the College, not about anything that is personal to any one person or department. </a:t>
            </a:r>
          </a:p>
        </p:txBody>
      </p:sp>
      <p:sp>
        <p:nvSpPr>
          <p:cNvPr id="4" name="Slide Number Placeholder 3"/>
          <p:cNvSpPr>
            <a:spLocks noGrp="1"/>
          </p:cNvSpPr>
          <p:nvPr>
            <p:ph type="sldNum" sz="quarter" idx="5"/>
          </p:nvPr>
        </p:nvSpPr>
        <p:spPr/>
        <p:txBody>
          <a:bodyPr/>
          <a:lstStyle/>
          <a:p>
            <a:fld id="{4DE20837-A181-4E2F-8F81-1E8B3E437C9C}" type="slidenum">
              <a:rPr lang="en-US" smtClean="0"/>
              <a:t>10</a:t>
            </a:fld>
            <a:endParaRPr lang="en-US"/>
          </a:p>
        </p:txBody>
      </p:sp>
    </p:spTree>
    <p:extLst>
      <p:ext uri="{BB962C8B-B14F-4D97-AF65-F5344CB8AC3E}">
        <p14:creationId xmlns:p14="http://schemas.microsoft.com/office/powerpoint/2010/main" val="4139301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CC98F-F078-5A31-8937-495A6C56CB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C61EFD-08E5-632C-B710-C7FD09929D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55D40-EDAC-988E-7BDF-8880BF4B2C36}"/>
              </a:ext>
            </a:extLst>
          </p:cNvPr>
          <p:cNvSpPr>
            <a:spLocks noGrp="1"/>
          </p:cNvSpPr>
          <p:nvPr>
            <p:ph type="body" idx="1"/>
          </p:nvPr>
        </p:nvSpPr>
        <p:spPr/>
        <p:txBody>
          <a:bodyPr/>
          <a:lstStyle/>
          <a:p>
            <a:endParaRPr lang="en-US">
              <a:solidFill>
                <a:srgbClr val="000000"/>
              </a:solidFill>
              <a:ea typeface="Calibri"/>
              <a:cs typeface="Calibri"/>
            </a:endParaRPr>
          </a:p>
          <a:p>
            <a:pPr marL="171450" indent="-171450">
              <a:buFont typeface="Arial"/>
              <a:buChar char="•"/>
            </a:pPr>
            <a:endParaRPr lang="en-US">
              <a:ea typeface="Calibri"/>
              <a:cs typeface="Calibri"/>
            </a:endParaRPr>
          </a:p>
        </p:txBody>
      </p:sp>
      <p:sp>
        <p:nvSpPr>
          <p:cNvPr id="4" name="Slide Number Placeholder 3">
            <a:extLst>
              <a:ext uri="{FF2B5EF4-FFF2-40B4-BE49-F238E27FC236}">
                <a16:creationId xmlns:a16="http://schemas.microsoft.com/office/drawing/2014/main" id="{2CA2CD01-A9D1-B230-8C5B-6A702039D7AA}"/>
              </a:ext>
            </a:extLst>
          </p:cNvPr>
          <p:cNvSpPr>
            <a:spLocks noGrp="1"/>
          </p:cNvSpPr>
          <p:nvPr>
            <p:ph type="sldNum" sz="quarter" idx="5"/>
          </p:nvPr>
        </p:nvSpPr>
        <p:spPr/>
        <p:txBody>
          <a:bodyPr/>
          <a:lstStyle/>
          <a:p>
            <a:fld id="{4DE20837-A181-4E2F-8F81-1E8B3E437C9C}" type="slidenum">
              <a:rPr lang="en-US" smtClean="0"/>
              <a:t>11</a:t>
            </a:fld>
            <a:endParaRPr lang="en-US"/>
          </a:p>
        </p:txBody>
      </p:sp>
    </p:spTree>
    <p:extLst>
      <p:ext uri="{BB962C8B-B14F-4D97-AF65-F5344CB8AC3E}">
        <p14:creationId xmlns:p14="http://schemas.microsoft.com/office/powerpoint/2010/main" val="2767967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6ACC6-8A38-9CE0-B870-E8ECA60A2E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D32CD8-5A90-2448-1C3C-29E105E18B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0A2468-B787-E54B-358D-D0F2F278AE8D}"/>
              </a:ext>
            </a:extLst>
          </p:cNvPr>
          <p:cNvSpPr>
            <a:spLocks noGrp="1"/>
          </p:cNvSpPr>
          <p:nvPr>
            <p:ph type="body" idx="1"/>
          </p:nvPr>
        </p:nvSpPr>
        <p:spPr/>
        <p:txBody>
          <a:bodyPr/>
          <a:lstStyle/>
          <a:p>
            <a:endParaRPr lang="en-US">
              <a:solidFill>
                <a:srgbClr val="000000"/>
              </a:solidFill>
              <a:ea typeface="Calibri"/>
              <a:cs typeface="Calibri"/>
            </a:endParaRPr>
          </a:p>
          <a:p>
            <a:pPr marL="171450" indent="-171450">
              <a:buFont typeface="Arial"/>
              <a:buChar char="•"/>
            </a:pPr>
            <a:endParaRPr lang="en-US">
              <a:ea typeface="Calibri"/>
              <a:cs typeface="Calibri"/>
            </a:endParaRPr>
          </a:p>
        </p:txBody>
      </p:sp>
      <p:sp>
        <p:nvSpPr>
          <p:cNvPr id="4" name="Slide Number Placeholder 3">
            <a:extLst>
              <a:ext uri="{FF2B5EF4-FFF2-40B4-BE49-F238E27FC236}">
                <a16:creationId xmlns:a16="http://schemas.microsoft.com/office/drawing/2014/main" id="{BBF2D961-5085-322A-81D3-2947C8ADC2E2}"/>
              </a:ext>
            </a:extLst>
          </p:cNvPr>
          <p:cNvSpPr>
            <a:spLocks noGrp="1"/>
          </p:cNvSpPr>
          <p:nvPr>
            <p:ph type="sldNum" sz="quarter" idx="5"/>
          </p:nvPr>
        </p:nvSpPr>
        <p:spPr/>
        <p:txBody>
          <a:bodyPr/>
          <a:lstStyle/>
          <a:p>
            <a:fld id="{4DE20837-A181-4E2F-8F81-1E8B3E437C9C}" type="slidenum">
              <a:rPr lang="en-US" smtClean="0"/>
              <a:t>12</a:t>
            </a:fld>
            <a:endParaRPr lang="en-US"/>
          </a:p>
        </p:txBody>
      </p:sp>
    </p:spTree>
    <p:extLst>
      <p:ext uri="{BB962C8B-B14F-4D97-AF65-F5344CB8AC3E}">
        <p14:creationId xmlns:p14="http://schemas.microsoft.com/office/powerpoint/2010/main" val="3867826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275EA-2F1D-A733-B16C-E7C2F1352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4B11D-6222-5617-E9DC-A641780B17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38CFAA-EC45-1501-5E8E-965F5DA555E0}"/>
              </a:ext>
            </a:extLst>
          </p:cNvPr>
          <p:cNvSpPr>
            <a:spLocks noGrp="1"/>
          </p:cNvSpPr>
          <p:nvPr>
            <p:ph type="body" idx="1"/>
          </p:nvPr>
        </p:nvSpPr>
        <p:spPr/>
        <p:txBody>
          <a:bodyPr/>
          <a:lstStyle/>
          <a:p>
            <a:endParaRPr lang="en-US">
              <a:solidFill>
                <a:srgbClr val="000000"/>
              </a:solidFill>
              <a:ea typeface="Calibri"/>
              <a:cs typeface="Calibri"/>
            </a:endParaRPr>
          </a:p>
          <a:p>
            <a:pPr marL="171450" indent="-171450">
              <a:buFont typeface="Arial"/>
              <a:buChar char="•"/>
            </a:pPr>
            <a:endParaRPr lang="en-US">
              <a:ea typeface="Calibri"/>
              <a:cs typeface="Calibri"/>
            </a:endParaRPr>
          </a:p>
        </p:txBody>
      </p:sp>
      <p:sp>
        <p:nvSpPr>
          <p:cNvPr id="4" name="Slide Number Placeholder 3">
            <a:extLst>
              <a:ext uri="{FF2B5EF4-FFF2-40B4-BE49-F238E27FC236}">
                <a16:creationId xmlns:a16="http://schemas.microsoft.com/office/drawing/2014/main" id="{61A1F0CE-6E8A-B8D8-DCD9-A7C38537EBD7}"/>
              </a:ext>
            </a:extLst>
          </p:cNvPr>
          <p:cNvSpPr>
            <a:spLocks noGrp="1"/>
          </p:cNvSpPr>
          <p:nvPr>
            <p:ph type="sldNum" sz="quarter" idx="5"/>
          </p:nvPr>
        </p:nvSpPr>
        <p:spPr/>
        <p:txBody>
          <a:bodyPr/>
          <a:lstStyle/>
          <a:p>
            <a:fld id="{4DE20837-A181-4E2F-8F81-1E8B3E437C9C}" type="slidenum">
              <a:rPr lang="en-US" smtClean="0"/>
              <a:t>13</a:t>
            </a:fld>
            <a:endParaRPr lang="en-US"/>
          </a:p>
        </p:txBody>
      </p:sp>
    </p:spTree>
    <p:extLst>
      <p:ext uri="{BB962C8B-B14F-4D97-AF65-F5344CB8AC3E}">
        <p14:creationId xmlns:p14="http://schemas.microsoft.com/office/powerpoint/2010/main" val="3155854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14</a:t>
            </a:fld>
            <a:endParaRPr lang="en-US"/>
          </a:p>
        </p:txBody>
      </p:sp>
    </p:spTree>
    <p:extLst>
      <p:ext uri="{BB962C8B-B14F-4D97-AF65-F5344CB8AC3E}">
        <p14:creationId xmlns:p14="http://schemas.microsoft.com/office/powerpoint/2010/main" val="1530107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3 minutes</a:t>
            </a:r>
            <a:endParaRPr lang="en-US">
              <a:solidFill>
                <a:srgbClr val="444444"/>
              </a:solidFill>
            </a:endParaRPr>
          </a:p>
          <a:p>
            <a:pPr marL="171450" indent="-171450">
              <a:buFont typeface="Arial,Sans-Serif"/>
              <a:buChar char="•"/>
            </a:pPr>
            <a:endParaRPr lang="en-US">
              <a:solidFill>
                <a:srgbClr val="444444"/>
              </a:solidFill>
            </a:endParaRPr>
          </a:p>
          <a:p>
            <a:r>
              <a:rPr lang="en-US"/>
              <a:t>As this project moves forward, begin to think about your own work and the work of your department. This will help us have a smoother transition. Consider: </a:t>
            </a:r>
            <a:endParaRPr lang="en-US">
              <a:solidFill>
                <a:srgbClr val="444444"/>
              </a:solidFill>
            </a:endParaRPr>
          </a:p>
          <a:p>
            <a:pPr marL="171450" indent="-171450">
              <a:buFont typeface="Arial,Sans-Serif"/>
              <a:buChar char="•"/>
            </a:pPr>
            <a:r>
              <a:rPr lang="en-US"/>
              <a:t>Where does your information currently live? </a:t>
            </a:r>
            <a:endParaRPr lang="en-US">
              <a:solidFill>
                <a:srgbClr val="444444"/>
              </a:solidFill>
            </a:endParaRPr>
          </a:p>
          <a:p>
            <a:pPr marL="171450" indent="-171450">
              <a:buFont typeface="Arial,Sans-Serif"/>
              <a:buChar char="•"/>
            </a:pPr>
            <a:r>
              <a:rPr lang="en-US"/>
              <a:t>What position might be tapped to help with implementation? How might their workload shift to accommodate this?  </a:t>
            </a:r>
            <a:endParaRPr lang="en-US">
              <a:solidFill>
                <a:srgbClr val="444444"/>
              </a:solidFill>
            </a:endParaRPr>
          </a:p>
          <a:p>
            <a:endParaRPr lang="en-US">
              <a:solidFill>
                <a:srgbClr val="444444"/>
              </a:solidFill>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15</a:t>
            </a:fld>
            <a:endParaRPr lang="en-US"/>
          </a:p>
        </p:txBody>
      </p:sp>
    </p:spTree>
    <p:extLst>
      <p:ext uri="{BB962C8B-B14F-4D97-AF65-F5344CB8AC3E}">
        <p14:creationId xmlns:p14="http://schemas.microsoft.com/office/powerpoint/2010/main" val="1025455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5 minutes</a:t>
            </a:r>
          </a:p>
          <a:p>
            <a:endParaRPr lang="en-US">
              <a:ea typeface="Calibri"/>
              <a:cs typeface="Calibri"/>
            </a:endParaRPr>
          </a:p>
          <a:p>
            <a:r>
              <a:rPr lang="en-US">
                <a:ea typeface="Calibri"/>
                <a:cs typeface="Calibri"/>
              </a:rPr>
              <a:t>Introductions</a:t>
            </a:r>
          </a:p>
          <a:p>
            <a:endParaRPr lang="en-US">
              <a:ea typeface="Calibri"/>
              <a:cs typeface="Calibri"/>
            </a:endParaRPr>
          </a:p>
          <a:p>
            <a:r>
              <a:rPr lang="en-US">
                <a:ea typeface="Calibri"/>
                <a:cs typeface="Calibri"/>
              </a:rPr>
              <a:t>Session Overview</a:t>
            </a:r>
          </a:p>
          <a:p>
            <a:pPr marL="171450" indent="-171450">
              <a:buFont typeface="Arial"/>
              <a:buChar char="•"/>
            </a:pPr>
            <a:r>
              <a:rPr lang="en-US">
                <a:ea typeface="Calibri"/>
                <a:cs typeface="Calibri"/>
              </a:rPr>
              <a:t>This is a brief overview of how the session will go today. as we go through the information and context, there will be a lot for us to share. Please save all questions for the end of that session. </a:t>
            </a:r>
          </a:p>
          <a:p>
            <a:pPr marL="171450" indent="-171450">
              <a:buFont typeface="Arial"/>
              <a:buChar char="•"/>
            </a:pPr>
            <a:r>
              <a:rPr lang="en-US">
                <a:ea typeface="Calibri"/>
                <a:cs typeface="Calibri"/>
              </a:rPr>
              <a:t>After any clarifications, we will then have a guided feedback conversation. </a:t>
            </a:r>
          </a:p>
          <a:p>
            <a:pPr marL="171450" indent="-1714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2</a:t>
            </a:fld>
            <a:endParaRPr lang="en-US"/>
          </a:p>
        </p:txBody>
      </p:sp>
    </p:spTree>
    <p:extLst>
      <p:ext uri="{BB962C8B-B14F-4D97-AF65-F5344CB8AC3E}">
        <p14:creationId xmlns:p14="http://schemas.microsoft.com/office/powerpoint/2010/main" val="3313904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3 minutes</a:t>
            </a:r>
          </a:p>
          <a:p>
            <a:endParaRPr lang="en-US">
              <a:ea typeface="Calibri"/>
              <a:cs typeface="Calibri"/>
            </a:endParaRPr>
          </a:p>
          <a:p>
            <a:pPr marL="171450" indent="-171450">
              <a:buFont typeface="Arial"/>
              <a:buChar char="•"/>
            </a:pPr>
            <a:r>
              <a:rPr lang="en-US">
                <a:ea typeface="Calibri"/>
                <a:cs typeface="Calibri"/>
              </a:rPr>
              <a:t>The Organizational Learning Committee is withing the People and Culture Council in the new Shared Governance. The People and Culture committee was also tasked with addressing the findings in the climate survey around knowledge management:</a:t>
            </a:r>
            <a:endParaRPr lang="en-US"/>
          </a:p>
          <a:p>
            <a:pPr marL="628650" lvl="1" indent="-171450">
              <a:buFont typeface="Courier New"/>
              <a:buChar char="o"/>
            </a:pPr>
            <a:r>
              <a:rPr lang="en-US">
                <a:ea typeface="Calibri"/>
                <a:cs typeface="Calibri"/>
              </a:rPr>
              <a:t>Survey question: </a:t>
            </a:r>
            <a:r>
              <a:rPr lang="en-US" b="1">
                <a:ea typeface="Calibri"/>
                <a:cs typeface="Calibri"/>
              </a:rPr>
              <a:t>Information I need about internal college processes is easy to find. 44% of employees disagreed with this statement</a:t>
            </a:r>
          </a:p>
          <a:p>
            <a:pPr marL="171450" indent="-171450">
              <a:buFont typeface="Arial"/>
              <a:buChar char="•"/>
            </a:pPr>
            <a:r>
              <a:rPr lang="en-US">
                <a:ea typeface="Calibri"/>
                <a:cs typeface="Calibri"/>
              </a:rPr>
              <a:t>This group is tasked with the knowledge management initiative, as listed in our charter. This includes knowledge transfer, documentation, and where institutional knowledge is shared. </a:t>
            </a:r>
          </a:p>
          <a:p>
            <a:pPr marL="171450" indent="-171450">
              <a:buFont typeface="Arial"/>
              <a:buChar char="•"/>
            </a:pPr>
            <a:r>
              <a:rPr lang="en-US">
                <a:ea typeface="Calibri"/>
                <a:cs typeface="Calibri"/>
              </a:rPr>
              <a:t>In summary, this group has been put in charge of the process. </a:t>
            </a:r>
          </a:p>
          <a:p>
            <a:pPr marL="171450" indent="-171450">
              <a:buFont typeface="Arial,Sans-Serif"/>
              <a:buChar char="•"/>
            </a:pPr>
            <a:r>
              <a:rPr lang="en-US"/>
              <a:t>Additionally, in the recent campus climate survey, people shared that they had some trouble finding information. </a:t>
            </a:r>
            <a:endParaRPr lang="en-US">
              <a:solidFill>
                <a:srgbClr val="444444"/>
              </a:solidFill>
            </a:endParaRPr>
          </a:p>
          <a:p>
            <a:pPr marL="171450" indent="-1714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3</a:t>
            </a:fld>
            <a:endParaRPr lang="en-US"/>
          </a:p>
        </p:txBody>
      </p:sp>
    </p:spTree>
    <p:extLst>
      <p:ext uri="{BB962C8B-B14F-4D97-AF65-F5344CB8AC3E}">
        <p14:creationId xmlns:p14="http://schemas.microsoft.com/office/powerpoint/2010/main" val="3030509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5 minutes</a:t>
            </a:r>
          </a:p>
          <a:p>
            <a:endParaRPr lang="en-US">
              <a:ea typeface="Calibri"/>
              <a:cs typeface="Calibri"/>
            </a:endParaRPr>
          </a:p>
          <a:p>
            <a:r>
              <a:rPr lang="en-US">
                <a:ea typeface="Calibri"/>
                <a:cs typeface="Calibri"/>
              </a:rPr>
              <a:t>Scope Clarification:</a:t>
            </a:r>
          </a:p>
          <a:p>
            <a:pPr marL="171450" indent="-171450">
              <a:buFont typeface="Arial"/>
              <a:buChar char="•"/>
            </a:pPr>
            <a:r>
              <a:rPr lang="en-US">
                <a:ea typeface="Calibri"/>
                <a:cs typeface="Calibri"/>
              </a:rPr>
              <a:t>We want to be clear about what knowledge is within our scope. Using the topic of "benefits" is a helpful way to distinguish what we are talking about by dividing things into three buckets</a:t>
            </a:r>
          </a:p>
          <a:p>
            <a:pPr marL="628650" lvl="1" indent="-171450">
              <a:buFont typeface="Courier New"/>
              <a:buChar char="o"/>
            </a:pPr>
            <a:r>
              <a:rPr lang="en-US">
                <a:ea typeface="Calibri"/>
                <a:cs typeface="Calibri"/>
              </a:rPr>
              <a:t>Bucket 1 is our public-facing information. For benefits, this would mean our offered benefits.</a:t>
            </a:r>
          </a:p>
          <a:p>
            <a:pPr marL="628650" lvl="1" indent="-171450">
              <a:buFont typeface="Courier New"/>
              <a:buChar char="o"/>
            </a:pPr>
            <a:r>
              <a:rPr lang="en-US">
                <a:ea typeface="Calibri"/>
                <a:cs typeface="Calibri"/>
              </a:rPr>
              <a:t>Bucket 2 is internal, employee-facing -  this would include information like how to sign up for benefits.</a:t>
            </a:r>
          </a:p>
          <a:p>
            <a:pPr marL="628650" lvl="1" indent="-171450">
              <a:buFont typeface="Courier New"/>
              <a:buChar char="o"/>
            </a:pPr>
            <a:r>
              <a:rPr lang="en-US">
                <a:ea typeface="Calibri"/>
                <a:cs typeface="Calibri"/>
              </a:rPr>
              <a:t>Bucket 3 is individual or unit facing. This includes "behind the scenes" things like how to administer benefit plans in the system.</a:t>
            </a:r>
          </a:p>
          <a:p>
            <a:pPr indent="-171450">
              <a:buFont typeface="Arial"/>
              <a:buChar char="•"/>
            </a:pPr>
            <a:r>
              <a:rPr lang="en-US">
                <a:ea typeface="Calibri"/>
                <a:cs typeface="Calibri"/>
              </a:rPr>
              <a:t>We are only focusing on bucket 2 – internal, employee facing knowledge. This includes:</a:t>
            </a:r>
          </a:p>
          <a:p>
            <a:pPr marL="628650" lvl="1" indent="-171450">
              <a:buFont typeface="Courier New"/>
              <a:buChar char="o"/>
            </a:pPr>
            <a:r>
              <a:rPr lang="en-US">
                <a:ea typeface="Calibri"/>
                <a:cs typeface="Calibri"/>
              </a:rPr>
              <a:t>Content hosted on the current intranet</a:t>
            </a:r>
          </a:p>
          <a:p>
            <a:pPr marL="628650" lvl="1" indent="-171450">
              <a:buFont typeface="Courier New"/>
              <a:buChar char="o"/>
            </a:pPr>
            <a:r>
              <a:rPr lang="en-US">
                <a:ea typeface="Calibri"/>
                <a:cs typeface="Calibri"/>
              </a:rPr>
              <a:t>Committee pages and group sites</a:t>
            </a:r>
          </a:p>
          <a:p>
            <a:pPr marL="628650" lvl="1" indent="-171450">
              <a:buFont typeface="Courier New"/>
              <a:buChar char="o"/>
            </a:pPr>
            <a:r>
              <a:rPr lang="en-US">
                <a:ea typeface="Calibri"/>
                <a:cs typeface="Calibri"/>
              </a:rPr>
              <a:t>Other resources currently linked in </a:t>
            </a:r>
            <a:r>
              <a:rPr lang="en-US" err="1">
                <a:ea typeface="Calibri"/>
                <a:cs typeface="Calibri"/>
              </a:rPr>
              <a:t>myClackamas</a:t>
            </a:r>
            <a:endParaRPr lang="en-US">
              <a:ea typeface="Calibri"/>
              <a:cs typeface="Calibri"/>
            </a:endParaRPr>
          </a:p>
          <a:p>
            <a:pPr marL="171450" indent="-171450">
              <a:buFont typeface="Arial"/>
              <a:buChar char="•"/>
            </a:pPr>
            <a:r>
              <a:rPr lang="en-US">
                <a:ea typeface="Calibri"/>
                <a:cs typeface="Calibri"/>
              </a:rPr>
              <a:t>Not included: </a:t>
            </a:r>
          </a:p>
          <a:p>
            <a:pPr lvl="1" indent="-171450">
              <a:buFont typeface="Courier New"/>
              <a:buChar char="o"/>
            </a:pPr>
            <a:r>
              <a:rPr lang="en-US">
                <a:ea typeface="Calibri"/>
                <a:cs typeface="Calibri"/>
              </a:rPr>
              <a:t>The public-facing website</a:t>
            </a:r>
          </a:p>
          <a:p>
            <a:pPr lvl="1" indent="-171450">
              <a:buFont typeface="Courier New"/>
              <a:buChar char="o"/>
            </a:pPr>
            <a:r>
              <a:rPr lang="en-US">
                <a:ea typeface="Calibri"/>
                <a:cs typeface="Calibri"/>
              </a:rPr>
              <a:t>Any individual work, including if faculty want to use Google for their own course work</a:t>
            </a:r>
          </a:p>
          <a:p>
            <a:pPr lvl="1" indent="-171450">
              <a:buFont typeface="Courier New"/>
              <a:buChar char="o"/>
            </a:pPr>
            <a:r>
              <a:rPr lang="en-US">
                <a:ea typeface="Calibri"/>
                <a:cs typeface="Calibri"/>
              </a:rPr>
              <a:t>Moodle</a:t>
            </a:r>
          </a:p>
        </p:txBody>
      </p:sp>
      <p:sp>
        <p:nvSpPr>
          <p:cNvPr id="4" name="Slide Number Placeholder 3"/>
          <p:cNvSpPr>
            <a:spLocks noGrp="1"/>
          </p:cNvSpPr>
          <p:nvPr>
            <p:ph type="sldNum" sz="quarter" idx="5"/>
          </p:nvPr>
        </p:nvSpPr>
        <p:spPr/>
        <p:txBody>
          <a:bodyPr/>
          <a:lstStyle/>
          <a:p>
            <a:fld id="{4DE20837-A181-4E2F-8F81-1E8B3E437C9C}" type="slidenum">
              <a:rPr lang="en-US" smtClean="0"/>
              <a:t>4</a:t>
            </a:fld>
            <a:endParaRPr lang="en-US"/>
          </a:p>
        </p:txBody>
      </p:sp>
    </p:spTree>
    <p:extLst>
      <p:ext uri="{BB962C8B-B14F-4D97-AF65-F5344CB8AC3E}">
        <p14:creationId xmlns:p14="http://schemas.microsoft.com/office/powerpoint/2010/main" val="2778298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3 minutes</a:t>
            </a:r>
          </a:p>
          <a:p>
            <a:endParaRPr lang="en-US">
              <a:ea typeface="Calibri"/>
              <a:cs typeface="Calibri"/>
            </a:endParaRPr>
          </a:p>
          <a:p>
            <a:r>
              <a:rPr lang="en-US">
                <a:ea typeface="Calibri"/>
                <a:cs typeface="Calibri"/>
              </a:rPr>
              <a:t>Recommendation Elements:</a:t>
            </a:r>
          </a:p>
          <a:p>
            <a:pPr marL="171450" indent="-171450">
              <a:buFont typeface="Arial"/>
              <a:buChar char="•"/>
            </a:pPr>
            <a:r>
              <a:rPr lang="en-US">
                <a:ea typeface="Calibri"/>
                <a:cs typeface="Calibri"/>
              </a:rPr>
              <a:t>To help you see more about our process, these were the four elements we were considering when selecting which system to replace our current intranet:</a:t>
            </a:r>
          </a:p>
          <a:p>
            <a:pPr lvl="1" indent="-171450">
              <a:buFont typeface="Courier New"/>
              <a:buChar char="o"/>
            </a:pPr>
            <a:r>
              <a:rPr lang="en-US">
                <a:ea typeface="Calibri"/>
                <a:cs typeface="Calibri"/>
              </a:rPr>
              <a:t>System Selection: What (single) platform should we use?</a:t>
            </a:r>
          </a:p>
          <a:p>
            <a:pPr lvl="1" indent="-171450">
              <a:buFont typeface="Courier New"/>
              <a:buChar char="o"/>
            </a:pPr>
            <a:r>
              <a:rPr lang="en-US">
                <a:ea typeface="Calibri"/>
                <a:cs typeface="Calibri"/>
              </a:rPr>
              <a:t>Implementation: How will we get the system up and running?</a:t>
            </a:r>
          </a:p>
          <a:p>
            <a:pPr lvl="1" indent="-171450">
              <a:buFont typeface="Courier New"/>
              <a:buChar char="o"/>
            </a:pPr>
            <a:r>
              <a:rPr lang="en-US">
                <a:ea typeface="Calibri"/>
                <a:cs typeface="Calibri"/>
              </a:rPr>
              <a:t>Ongoing Support: Who will oversee and maintain the system?</a:t>
            </a:r>
          </a:p>
          <a:p>
            <a:pPr lvl="1" indent="-171450">
              <a:buFont typeface="Courier New"/>
              <a:buChar char="o"/>
            </a:pPr>
            <a:r>
              <a:rPr lang="en-US">
                <a:ea typeface="Calibri"/>
                <a:cs typeface="Calibri"/>
              </a:rPr>
              <a:t>Oversight: Who will gather ongoing feedback?</a:t>
            </a:r>
          </a:p>
          <a:p>
            <a:pPr marL="171450" indent="-171450">
              <a:buFont typeface="Arial"/>
              <a:buChar char="•"/>
            </a:pPr>
            <a:r>
              <a:rPr lang="en-US">
                <a:ea typeface="Calibri"/>
                <a:cs typeface="Calibri"/>
              </a:rPr>
              <a:t>We have plans for each of these areas moving forward as part of our proposal and we need your feedback, which we will gather here later today. </a:t>
            </a:r>
            <a:endParaRPr lang="en-US"/>
          </a:p>
          <a:p>
            <a:pPr lvl="1" indent="-171450">
              <a:buFont typeface="Courier New"/>
              <a:buChar char="o"/>
            </a:pPr>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5</a:t>
            </a:fld>
            <a:endParaRPr lang="en-US"/>
          </a:p>
        </p:txBody>
      </p:sp>
    </p:spTree>
    <p:extLst>
      <p:ext uri="{BB962C8B-B14F-4D97-AF65-F5344CB8AC3E}">
        <p14:creationId xmlns:p14="http://schemas.microsoft.com/office/powerpoint/2010/main" val="341989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3 minutes </a:t>
            </a:r>
          </a:p>
          <a:p>
            <a:endParaRPr lang="en-US">
              <a:ea typeface="Calibri"/>
              <a:cs typeface="Calibri"/>
            </a:endParaRPr>
          </a:p>
          <a:p>
            <a:r>
              <a:rPr lang="en-US">
                <a:ea typeface="Calibri"/>
                <a:cs typeface="Calibri"/>
              </a:rPr>
              <a:t>Criteria for System Selection: </a:t>
            </a:r>
          </a:p>
          <a:p>
            <a:pPr marL="171450" indent="-171450">
              <a:buFont typeface="Arial"/>
              <a:buChar char="•"/>
            </a:pPr>
            <a:r>
              <a:rPr lang="en-US">
                <a:ea typeface="Calibri"/>
                <a:cs typeface="Calibri"/>
              </a:rPr>
              <a:t>These were the criteria we were considering when looking at which system to select. </a:t>
            </a:r>
          </a:p>
          <a:p>
            <a:pPr lvl="1" indent="-171450">
              <a:buFont typeface="Courier New"/>
              <a:buChar char="o"/>
            </a:pPr>
            <a:r>
              <a:rPr lang="en-US">
                <a:ea typeface="Calibri"/>
                <a:cs typeface="Calibri"/>
              </a:rPr>
              <a:t>End-user navigation: is it easy for people to use?</a:t>
            </a:r>
          </a:p>
          <a:p>
            <a:pPr lvl="1" indent="-171450">
              <a:buFont typeface="Courier New"/>
              <a:buChar char="o"/>
            </a:pPr>
            <a:r>
              <a:rPr lang="en-US">
                <a:ea typeface="Calibri"/>
                <a:cs typeface="Calibri"/>
              </a:rPr>
              <a:t>Robust search: can it search page and document text for answers?</a:t>
            </a:r>
          </a:p>
          <a:p>
            <a:pPr lvl="1" indent="-171450">
              <a:buFont typeface="Courier New"/>
              <a:buChar char="o"/>
            </a:pPr>
            <a:r>
              <a:rPr lang="en-US">
                <a:ea typeface="Calibri"/>
                <a:cs typeface="Calibri"/>
              </a:rPr>
              <a:t>Unit ownership of content: does the site have permission settings that will allow departments to update their own content</a:t>
            </a:r>
          </a:p>
          <a:p>
            <a:pPr lvl="1" indent="-171450">
              <a:buFont typeface="Courier New"/>
              <a:buChar char="o"/>
            </a:pPr>
            <a:r>
              <a:rPr lang="en-US">
                <a:ea typeface="Calibri"/>
                <a:cs typeface="Calibri"/>
              </a:rPr>
              <a:t>Versioning: Can we "roll back" to previous versions of each page</a:t>
            </a:r>
          </a:p>
          <a:p>
            <a:pPr lvl="1" indent="-171450">
              <a:buFont typeface="Courier New"/>
              <a:buChar char="o"/>
            </a:pPr>
            <a:r>
              <a:rPr lang="en-US">
                <a:ea typeface="Calibri"/>
                <a:cs typeface="Calibri"/>
              </a:rPr>
              <a:t>Security: can we manage security and access effectively</a:t>
            </a:r>
          </a:p>
          <a:p>
            <a:pPr lvl="1" indent="-171450">
              <a:buFont typeface="Courier New"/>
              <a:buChar char="o"/>
            </a:pPr>
            <a:r>
              <a:rPr lang="en-US">
                <a:ea typeface="Calibri"/>
                <a:cs typeface="Calibri"/>
              </a:rPr>
              <a:t>"Out of box" platform: no customization needed</a:t>
            </a:r>
          </a:p>
          <a:p>
            <a:pPr lvl="1" indent="-171450">
              <a:buFont typeface="Courier New"/>
              <a:buChar char="o"/>
            </a:pPr>
            <a:r>
              <a:rPr lang="en-US">
                <a:ea typeface="Calibri"/>
                <a:cs typeface="Calibri"/>
              </a:rPr>
              <a:t>Web accessibility: functions and built in features to support this. NOTE: </a:t>
            </a:r>
            <a:r>
              <a:rPr lang="en-US"/>
              <a:t>not in charge of this effort but we want to ensure that the selected platform would support this initiative </a:t>
            </a:r>
            <a:endParaRPr lang="en-US">
              <a:ea typeface="Calibri"/>
              <a:cs typeface="Calibri"/>
            </a:endParaRPr>
          </a:p>
          <a:p>
            <a:pPr marL="171450" indent="-171450">
              <a:buFont typeface="Arial"/>
              <a:buChar char="•"/>
            </a:pPr>
            <a:r>
              <a:rPr lang="en-US">
                <a:ea typeface="Calibri"/>
                <a:cs typeface="Calibri"/>
              </a:rPr>
              <a:t>As we considered each of these criteria, we talked with people from multiple departments to better understand how our selections would impact their work – both in the roll-out and in the ongoing system maintenance. </a:t>
            </a:r>
          </a:p>
        </p:txBody>
      </p:sp>
      <p:sp>
        <p:nvSpPr>
          <p:cNvPr id="4" name="Slide Number Placeholder 3"/>
          <p:cNvSpPr>
            <a:spLocks noGrp="1"/>
          </p:cNvSpPr>
          <p:nvPr>
            <p:ph type="sldNum" sz="quarter" idx="5"/>
          </p:nvPr>
        </p:nvSpPr>
        <p:spPr/>
        <p:txBody>
          <a:bodyPr/>
          <a:lstStyle/>
          <a:p>
            <a:fld id="{4DE20837-A181-4E2F-8F81-1E8B3E437C9C}" type="slidenum">
              <a:rPr lang="en-US" smtClean="0"/>
              <a:t>6</a:t>
            </a:fld>
            <a:endParaRPr lang="en-US"/>
          </a:p>
        </p:txBody>
      </p:sp>
    </p:spTree>
    <p:extLst>
      <p:ext uri="{BB962C8B-B14F-4D97-AF65-F5344CB8AC3E}">
        <p14:creationId xmlns:p14="http://schemas.microsoft.com/office/powerpoint/2010/main" val="2915787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3 minutes</a:t>
            </a:r>
          </a:p>
          <a:p>
            <a:endParaRPr lang="en-US">
              <a:ea typeface="Calibri"/>
              <a:cs typeface="Calibri"/>
            </a:endParaRPr>
          </a:p>
          <a:p>
            <a:r>
              <a:rPr lang="en-US">
                <a:ea typeface="Calibri"/>
                <a:cs typeface="Calibri"/>
              </a:rPr>
              <a:t>System Selection Decision:</a:t>
            </a:r>
          </a:p>
          <a:p>
            <a:pPr marL="171450" indent="-171450">
              <a:buFont typeface="Arial"/>
              <a:buChar char="•"/>
            </a:pPr>
            <a:r>
              <a:rPr lang="en-US">
                <a:ea typeface="Calibri"/>
                <a:cs typeface="Calibri"/>
              </a:rPr>
              <a:t>Due to budget constraints, we only reviewed systems we currently have access to</a:t>
            </a:r>
          </a:p>
          <a:p>
            <a:pPr marL="171450" indent="-171450">
              <a:buFont typeface="Arial"/>
              <a:buChar char="•"/>
            </a:pPr>
            <a:r>
              <a:rPr lang="en-US">
                <a:ea typeface="Calibri"/>
                <a:cs typeface="Calibri"/>
              </a:rPr>
              <a:t>We considered each of the systems on the left side of the screen and ultimately landed on SharePoint. </a:t>
            </a:r>
            <a:endParaRPr lang="en-US"/>
          </a:p>
          <a:p>
            <a:pPr marL="171450" indent="-171450">
              <a:buFont typeface="Arial"/>
              <a:buChar char="•"/>
            </a:pPr>
            <a:r>
              <a:rPr lang="en-US">
                <a:ea typeface="Calibri"/>
                <a:cs typeface="Calibri"/>
              </a:rPr>
              <a:t>This was based off of all of the criteria give on the previous slide and our many conversations with stakeholders. </a:t>
            </a:r>
          </a:p>
          <a:p>
            <a:pPr marL="171450" indent="-171450">
              <a:buFont typeface="Arial"/>
              <a:buChar char="•"/>
            </a:pPr>
            <a:r>
              <a:rPr lang="en-US">
                <a:ea typeface="Calibri"/>
                <a:cs typeface="Calibri"/>
              </a:rPr>
              <a:t>This is the selection we are proposing today - we are not discussing each of the reviewed systems. As we've shared, we've already done significant research and talked to many different people before landing on SharePoint.</a:t>
            </a:r>
          </a:p>
        </p:txBody>
      </p:sp>
      <p:sp>
        <p:nvSpPr>
          <p:cNvPr id="4" name="Slide Number Placeholder 3"/>
          <p:cNvSpPr>
            <a:spLocks noGrp="1"/>
          </p:cNvSpPr>
          <p:nvPr>
            <p:ph type="sldNum" sz="quarter" idx="5"/>
          </p:nvPr>
        </p:nvSpPr>
        <p:spPr/>
        <p:txBody>
          <a:bodyPr/>
          <a:lstStyle/>
          <a:p>
            <a:fld id="{4DE20837-A181-4E2F-8F81-1E8B3E437C9C}" type="slidenum">
              <a:rPr lang="en-US" smtClean="0"/>
              <a:t>7</a:t>
            </a:fld>
            <a:endParaRPr lang="en-US"/>
          </a:p>
        </p:txBody>
      </p:sp>
    </p:spTree>
    <p:extLst>
      <p:ext uri="{BB962C8B-B14F-4D97-AF65-F5344CB8AC3E}">
        <p14:creationId xmlns:p14="http://schemas.microsoft.com/office/powerpoint/2010/main" val="232939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_____ minutes</a:t>
            </a:r>
          </a:p>
        </p:txBody>
      </p:sp>
      <p:sp>
        <p:nvSpPr>
          <p:cNvPr id="4" name="Slide Number Placeholder 3"/>
          <p:cNvSpPr>
            <a:spLocks noGrp="1"/>
          </p:cNvSpPr>
          <p:nvPr>
            <p:ph type="sldNum" sz="quarter" idx="5"/>
          </p:nvPr>
        </p:nvSpPr>
        <p:spPr/>
        <p:txBody>
          <a:bodyPr/>
          <a:lstStyle/>
          <a:p>
            <a:fld id="{4DE20837-A181-4E2F-8F81-1E8B3E437C9C}" type="slidenum">
              <a:rPr lang="en-US" smtClean="0"/>
              <a:t>8</a:t>
            </a:fld>
            <a:endParaRPr lang="en-US"/>
          </a:p>
        </p:txBody>
      </p:sp>
    </p:spTree>
    <p:extLst>
      <p:ext uri="{BB962C8B-B14F-4D97-AF65-F5344CB8AC3E}">
        <p14:creationId xmlns:p14="http://schemas.microsoft.com/office/powerpoint/2010/main" val="3051223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10 minutes</a:t>
            </a:r>
          </a:p>
          <a:p>
            <a:endParaRPr lang="en-US">
              <a:ea typeface="Calibri"/>
              <a:cs typeface="Calibri"/>
            </a:endParaRPr>
          </a:p>
          <a:p>
            <a:r>
              <a:rPr lang="en-US">
                <a:ea typeface="Calibri"/>
                <a:cs typeface="Calibri"/>
              </a:rPr>
              <a:t>Draft Roles &amp; Responsibilities:</a:t>
            </a:r>
          </a:p>
          <a:p>
            <a:pPr marL="171450" indent="-171450">
              <a:buFont typeface="Arial"/>
              <a:buChar char="•"/>
            </a:pPr>
            <a:r>
              <a:rPr lang="en-US">
                <a:ea typeface="Calibri"/>
                <a:cs typeface="Calibri"/>
              </a:rPr>
              <a:t>We are going to share more about our proposed roles and responsibilities. As we share with you, we want to remind you to please take any notes about questions you have and save them to the end of the presentation. We will have a guided conversation for you to provide feedback shortly. </a:t>
            </a:r>
          </a:p>
          <a:p>
            <a:pPr marL="171450" indent="-171450">
              <a:buFont typeface="Arial"/>
              <a:buChar char="•"/>
            </a:pPr>
            <a:r>
              <a:rPr lang="en-US" u="sng">
                <a:ea typeface="Calibri"/>
                <a:cs typeface="Calibri"/>
              </a:rPr>
              <a:t>SharePoint Co-Leads: </a:t>
            </a:r>
          </a:p>
          <a:p>
            <a:pPr lvl="1" indent="-171450">
              <a:buFont typeface="Courier New"/>
              <a:buChar char="o"/>
            </a:pPr>
            <a:r>
              <a:rPr lang="en-US">
                <a:ea typeface="Calibri"/>
                <a:cs typeface="Calibri"/>
              </a:rPr>
              <a:t>This will include the Learning and Organizational Development Manager (Julia) and a role in Instruction and Student Services (TBD).</a:t>
            </a:r>
          </a:p>
          <a:p>
            <a:pPr lvl="1" indent="-171450">
              <a:buFont typeface="Courier New"/>
              <a:buChar char="o"/>
            </a:pPr>
            <a:r>
              <a:rPr lang="en-US">
                <a:ea typeface="Calibri"/>
                <a:cs typeface="Calibri"/>
              </a:rPr>
              <a:t>These two positions will manage the full implementation, including project management, communication, training, and documentation</a:t>
            </a:r>
          </a:p>
          <a:p>
            <a:pPr marL="171450" indent="-171450">
              <a:buFont typeface="Arial"/>
              <a:buChar char="•"/>
            </a:pPr>
            <a:r>
              <a:rPr lang="en-US" u="sng">
                <a:ea typeface="Calibri"/>
                <a:cs typeface="Calibri"/>
              </a:rPr>
              <a:t>Organizational Learning:</a:t>
            </a:r>
          </a:p>
          <a:p>
            <a:pPr lvl="1" indent="-171450">
              <a:buFont typeface="Courier New"/>
              <a:buChar char="o"/>
            </a:pPr>
            <a:r>
              <a:rPr lang="en-US">
                <a:ea typeface="Calibri"/>
                <a:cs typeface="Calibri"/>
              </a:rPr>
              <a:t>This committee will serve as a check-point for ongoing feedback and inclusive planning/decision-making</a:t>
            </a:r>
          </a:p>
          <a:p>
            <a:pPr lvl="1" indent="-171450">
              <a:buFont typeface="Courier New"/>
              <a:buChar char="o"/>
            </a:pPr>
            <a:r>
              <a:rPr lang="en-US">
                <a:ea typeface="Calibri"/>
                <a:cs typeface="Calibri"/>
              </a:rPr>
              <a:t>This committee will also provide guidance and recommendations to the co-leads on updates and additions</a:t>
            </a:r>
          </a:p>
          <a:p>
            <a:pPr marL="171450" indent="-171450">
              <a:buFont typeface="Arial"/>
              <a:buChar char="•"/>
            </a:pPr>
            <a:r>
              <a:rPr lang="en-US" u="sng">
                <a:ea typeface="Calibri"/>
                <a:cs typeface="Calibri"/>
              </a:rPr>
              <a:t>ITS Support Team:</a:t>
            </a:r>
          </a:p>
          <a:p>
            <a:pPr lvl="1" indent="-171450">
              <a:buFont typeface="Courier New"/>
              <a:buChar char="o"/>
            </a:pPr>
            <a:r>
              <a:rPr lang="en-US">
                <a:ea typeface="Calibri"/>
                <a:cs typeface="Calibri"/>
              </a:rPr>
              <a:t>Assist with configuration and setup of the backend of SharePoint</a:t>
            </a:r>
          </a:p>
          <a:p>
            <a:pPr lvl="1" indent="-171450">
              <a:buFont typeface="Courier New"/>
              <a:buChar char="o"/>
            </a:pPr>
            <a:r>
              <a:rPr lang="en-US">
                <a:ea typeface="Calibri"/>
                <a:cs typeface="Calibri"/>
              </a:rPr>
              <a:t>Support for security and systems issues (active directory permissions, system downtime, etc.) - considered "tier 2/3"</a:t>
            </a:r>
            <a:endParaRPr lang="en-US"/>
          </a:p>
          <a:p>
            <a:pPr marL="171450" indent="-171450">
              <a:buFont typeface="Arial"/>
              <a:buChar char="•"/>
            </a:pPr>
            <a:r>
              <a:rPr lang="en-US" u="sng">
                <a:ea typeface="Calibri"/>
                <a:cs typeface="Calibri"/>
              </a:rPr>
              <a:t>Department/Unit Designated Editors:</a:t>
            </a:r>
          </a:p>
          <a:p>
            <a:pPr lvl="1" indent="-171450">
              <a:buFont typeface="Courier New"/>
              <a:buChar char="o"/>
            </a:pPr>
            <a:r>
              <a:rPr lang="en-US">
                <a:ea typeface="Calibri"/>
                <a:cs typeface="Calibri"/>
              </a:rPr>
              <a:t>The folks populating, updating, and reviewing content for their units</a:t>
            </a:r>
          </a:p>
          <a:p>
            <a:pPr marL="171450" indent="-171450">
              <a:buFont typeface="Arial"/>
              <a:buChar char="•"/>
            </a:pPr>
            <a:endParaRPr lang="en-US">
              <a:ea typeface="Calibri"/>
              <a:cs typeface="Calibri"/>
            </a:endParaRPr>
          </a:p>
          <a:p>
            <a:pPr marL="171450" indent="-171450">
              <a:buFont typeface="Arial"/>
              <a:buChar char="•"/>
            </a:pPr>
            <a:endParaRPr lang="en-US">
              <a:ea typeface="Calibri"/>
              <a:cs typeface="Calibri"/>
            </a:endParaRPr>
          </a:p>
          <a:p>
            <a:pPr marL="171450" indent="-1714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4DE20837-A181-4E2F-8F81-1E8B3E437C9C}" type="slidenum">
              <a:rPr lang="en-US" smtClean="0"/>
              <a:t>9</a:t>
            </a:fld>
            <a:endParaRPr lang="en-US"/>
          </a:p>
        </p:txBody>
      </p:sp>
    </p:spTree>
    <p:extLst>
      <p:ext uri="{BB962C8B-B14F-4D97-AF65-F5344CB8AC3E}">
        <p14:creationId xmlns:p14="http://schemas.microsoft.com/office/powerpoint/2010/main" val="564313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0B67-E7A5-4B2A-8C8B-DA68C92B4F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547A04-8C5B-49BB-BA43-A615D2D937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42B40C-139C-40B8-9513-E34E1802321F}"/>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04D6FCEB-FE5D-4D00-B5AC-7CDDC625B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4FCE3-6BA1-4632-8A27-1CE8AC20E977}"/>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1541265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A8075-3662-4BDF-B1A3-88F9F72256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F204C9-479C-45DB-8FEA-3D66ADB645E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BB189F-8D59-4280-A944-F87BFFE649B1}"/>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E95DFF3D-6408-46BF-A33E-DB9D25F9A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A2A016-2A40-4A1B-895D-B74B4E1A3F24}"/>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2004876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B3145A-EB85-4D0E-8983-8C11482A61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937033-AED8-44C2-9601-EE60C96D34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68E4E3-C6D8-46D9-BC00-6FC8884912E1}"/>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65A670A9-6824-4C78-82C4-5A7469F49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F29C97-84F3-4285-AEFD-87C9F0B2AD58}"/>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2299340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7EAD7-3FBC-4131-A447-F24EC6356A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28E836-2134-451D-AF9B-15DAE230B9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49D881-1895-4A52-BADD-717D5523CC8C}"/>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F241782E-FA65-4F46-A1D8-DFF4FA6528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A4F501-6EB3-47C4-8B3B-2FCFF3FA8007}"/>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283720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9A6AC-061E-4B94-841F-C7A4459177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9E7717-708A-47A8-B8B9-220ECB72B5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928B7A3-0F55-4E2E-BA89-95873DB2DA55}"/>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8DC12877-9328-4069-B2BC-B41D23D224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503F62-58A9-4AD4-AEEE-7A84203F3B87}"/>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388464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B1261-F8B8-4525-BD19-90B0401C9A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250035-6E44-49F2-A762-08D94E6D7B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04AB0B-DFDA-4EA5-8ED0-552784F171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46ACA1-37FD-4F6E-84D6-869EEB3616FC}"/>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6" name="Footer Placeholder 5">
            <a:extLst>
              <a:ext uri="{FF2B5EF4-FFF2-40B4-BE49-F238E27FC236}">
                <a16:creationId xmlns:a16="http://schemas.microsoft.com/office/drawing/2014/main" id="{267C91D4-55AD-4D18-B683-DE014B7E6D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A9BE1D-CA10-43CF-9EC5-11BEE01BF403}"/>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3395207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039F0-68F2-45F4-ACE0-AF82ADAE39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85E318-43AD-49A2-A23E-F93075FA98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6594B65-7621-40B3-9AE8-630EF285BC7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46F485-FB69-47DF-8366-1D271FC66A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88955AC-8D22-4C67-B929-5BD00CF9FB7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026302-058D-40FD-9DE2-F4193CA4A208}"/>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8" name="Footer Placeholder 7">
            <a:extLst>
              <a:ext uri="{FF2B5EF4-FFF2-40B4-BE49-F238E27FC236}">
                <a16:creationId xmlns:a16="http://schemas.microsoft.com/office/drawing/2014/main" id="{11BB994D-C0E0-4DAA-B4CE-9CE99E2610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4C7AA4-856D-4ABF-8063-181D9B9FFD05}"/>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1563809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5D84E-AFFD-49D2-B8AC-AED0F1271B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EA88D8-7514-4380-9E9F-8DE73A9B901F}"/>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4" name="Footer Placeholder 3">
            <a:extLst>
              <a:ext uri="{FF2B5EF4-FFF2-40B4-BE49-F238E27FC236}">
                <a16:creationId xmlns:a16="http://schemas.microsoft.com/office/drawing/2014/main" id="{F66DDD2C-113F-42B1-B031-8C44762E59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8FE969-A078-40D0-AE4F-37E4CD4CD45C}"/>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3840959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8AF6AA-732E-4A6F-8454-6562DCC8570E}"/>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3" name="Footer Placeholder 2">
            <a:extLst>
              <a:ext uri="{FF2B5EF4-FFF2-40B4-BE49-F238E27FC236}">
                <a16:creationId xmlns:a16="http://schemas.microsoft.com/office/drawing/2014/main" id="{6807EA5D-D390-4A6B-8EF5-AE6C0B2DD2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405E93-AF1C-4B81-85E3-86BDCD388B4D}"/>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1997941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3624-0F11-446B-B9E0-1C7AF1F5C5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A6A2F0-3F78-4482-9322-9967BC4C1E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2EDCC8-ED9F-40C3-A806-9989A1E16F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9E041A-5B0D-4182-9D55-02AA5BEA1063}"/>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6" name="Footer Placeholder 5">
            <a:extLst>
              <a:ext uri="{FF2B5EF4-FFF2-40B4-BE49-F238E27FC236}">
                <a16:creationId xmlns:a16="http://schemas.microsoft.com/office/drawing/2014/main" id="{654119EB-9070-42AB-B388-ED51EEC932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B39EC4-A5AD-40D9-8D8B-14010F3D45D1}"/>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3763599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53705-07F1-472E-A19F-0A3333E511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5DF929-EDAC-4EAD-90DB-3527B1178B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F4842D-430F-447E-BBAF-D52B09586E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A9C45E-9B65-48B3-8261-7A27B20B66EB}"/>
              </a:ext>
            </a:extLst>
          </p:cNvPr>
          <p:cNvSpPr>
            <a:spLocks noGrp="1"/>
          </p:cNvSpPr>
          <p:nvPr>
            <p:ph type="dt" sz="half" idx="10"/>
          </p:nvPr>
        </p:nvSpPr>
        <p:spPr/>
        <p:txBody>
          <a:bodyPr/>
          <a:lstStyle/>
          <a:p>
            <a:fld id="{1683129E-3F5E-417B-AEBC-F4D8F8B1DDD9}" type="datetimeFigureOut">
              <a:rPr lang="en-US" smtClean="0"/>
              <a:t>10/10/2025</a:t>
            </a:fld>
            <a:endParaRPr lang="en-US"/>
          </a:p>
        </p:txBody>
      </p:sp>
      <p:sp>
        <p:nvSpPr>
          <p:cNvPr id="6" name="Footer Placeholder 5">
            <a:extLst>
              <a:ext uri="{FF2B5EF4-FFF2-40B4-BE49-F238E27FC236}">
                <a16:creationId xmlns:a16="http://schemas.microsoft.com/office/drawing/2014/main" id="{E2BEEFE6-972B-49DE-98A0-E0038C5722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8F2655-D68A-47B3-9438-21DD934D5635}"/>
              </a:ext>
            </a:extLst>
          </p:cNvPr>
          <p:cNvSpPr>
            <a:spLocks noGrp="1"/>
          </p:cNvSpPr>
          <p:nvPr>
            <p:ph type="sldNum" sz="quarter" idx="12"/>
          </p:nvPr>
        </p:nvSpPr>
        <p:spPr/>
        <p:txBody>
          <a:bodyPr/>
          <a:lstStyle/>
          <a:p>
            <a:fld id="{FD3FFFC7-2443-4458-99C8-751B35A46A2A}" type="slidenum">
              <a:rPr lang="en-US" smtClean="0"/>
              <a:t>‹#›</a:t>
            </a:fld>
            <a:endParaRPr lang="en-US"/>
          </a:p>
        </p:txBody>
      </p:sp>
    </p:spTree>
    <p:extLst>
      <p:ext uri="{BB962C8B-B14F-4D97-AF65-F5344CB8AC3E}">
        <p14:creationId xmlns:p14="http://schemas.microsoft.com/office/powerpoint/2010/main" val="91299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E444EE-C9C3-4FE2-B01C-9FE28C06BC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9702E1-CEC6-49E1-AD0E-D7345B0B4F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64F6E1-A569-4E9D-9A64-4C38483735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3129E-3F5E-417B-AEBC-F4D8F8B1DDD9}" type="datetimeFigureOut">
              <a:rPr lang="en-US" smtClean="0"/>
              <a:t>10/10/2025</a:t>
            </a:fld>
            <a:endParaRPr lang="en-US"/>
          </a:p>
        </p:txBody>
      </p:sp>
      <p:sp>
        <p:nvSpPr>
          <p:cNvPr id="5" name="Footer Placeholder 4">
            <a:extLst>
              <a:ext uri="{FF2B5EF4-FFF2-40B4-BE49-F238E27FC236}">
                <a16:creationId xmlns:a16="http://schemas.microsoft.com/office/drawing/2014/main" id="{7E7DD328-1B85-435D-8CDA-BB8688B535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BAD4288-4EFD-4F40-A7D7-6A97B75EA8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FFFC7-2443-4458-99C8-751B35A46A2A}" type="slidenum">
              <a:rPr lang="en-US" smtClean="0"/>
              <a:t>‹#›</a:t>
            </a:fld>
            <a:endParaRPr lang="en-US"/>
          </a:p>
        </p:txBody>
      </p:sp>
    </p:spTree>
    <p:extLst>
      <p:ext uri="{BB962C8B-B14F-4D97-AF65-F5344CB8AC3E}">
        <p14:creationId xmlns:p14="http://schemas.microsoft.com/office/powerpoint/2010/main" val="2610536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28_EFC6291D.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microsoft.com/office/2018/10/relationships/comments" Target="../comments/modernComment_108_C7BC656E.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0.png"/><Relationship Id="rId18" Type="http://schemas.openxmlformats.org/officeDocument/2006/relationships/image" Target="../media/image2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17" Type="http://schemas.openxmlformats.org/officeDocument/2006/relationships/image" Target="../media/image24.png"/><Relationship Id="rId2" Type="http://schemas.openxmlformats.org/officeDocument/2006/relationships/notesSlide" Target="../notesSlides/notesSlide6.xml"/><Relationship Id="rId16" Type="http://schemas.openxmlformats.org/officeDocument/2006/relationships/image" Target="../media/image23.svg"/><Relationship Id="rId1" Type="http://schemas.openxmlformats.org/officeDocument/2006/relationships/slideLayout" Target="../slideLayouts/slideLayout2.xml"/><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 Id="rId14" Type="http://schemas.openxmlformats.org/officeDocument/2006/relationships/image" Target="../media/image21.svg"/></Relationships>
</file>

<file path=ppt/slides/_rels/slide7.xml.rels><?xml version="1.0" encoding="UTF-8" standalone="yes"?>
<Relationships xmlns="http://schemas.openxmlformats.org/package/2006/relationships"><Relationship Id="rId3" Type="http://schemas.microsoft.com/office/2018/10/relationships/comments" Target="../comments/modernComment_105_E8318805.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770247-9F18-40FA-A2B3-99728DDE809F}"/>
              </a:ext>
            </a:extLst>
          </p:cNvPr>
          <p:cNvSpPr/>
          <p:nvPr/>
        </p:nvSpPr>
        <p:spPr>
          <a:xfrm>
            <a:off x="0" y="3436067"/>
            <a:ext cx="12192000" cy="1691640"/>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FE7E29A-E779-4283-873C-A3F729DB3462}"/>
              </a:ext>
            </a:extLst>
          </p:cNvPr>
          <p:cNvSpPr>
            <a:spLocks noGrp="1"/>
          </p:cNvSpPr>
          <p:nvPr>
            <p:ph type="title"/>
          </p:nvPr>
        </p:nvSpPr>
        <p:spPr>
          <a:xfrm>
            <a:off x="622298" y="3614482"/>
            <a:ext cx="10947401" cy="1325563"/>
          </a:xfrm>
        </p:spPr>
        <p:txBody>
          <a:bodyPr>
            <a:normAutofit fontScale="90000"/>
          </a:bodyPr>
          <a:lstStyle/>
          <a:p>
            <a:pPr algn="ctr"/>
            <a:r>
              <a:rPr lang="en-US" sz="4800" b="1">
                <a:solidFill>
                  <a:srgbClr val="C61935"/>
                </a:solidFill>
                <a:latin typeface="Arial" panose="020B0604020202020204" pitchFamily="34" charset="0"/>
                <a:ea typeface="Verdana" panose="020B0604030504040204" pitchFamily="34" charset="0"/>
                <a:cs typeface="Arial" panose="020B0604020202020204" pitchFamily="34" charset="0"/>
              </a:rPr>
              <a:t>Knowledge Management Initiative:</a:t>
            </a:r>
            <a:br>
              <a:rPr lang="en-US" sz="4800" b="1">
                <a:solidFill>
                  <a:srgbClr val="C61935"/>
                </a:solidFill>
                <a:latin typeface="Arial" panose="020B0604020202020204" pitchFamily="34" charset="0"/>
                <a:ea typeface="Verdana" panose="020B0604030504040204" pitchFamily="34" charset="0"/>
                <a:cs typeface="Arial" panose="020B0604020202020204" pitchFamily="34" charset="0"/>
              </a:rPr>
            </a:br>
            <a:r>
              <a:rPr lang="en-US" sz="4800" b="1">
                <a:solidFill>
                  <a:srgbClr val="002060"/>
                </a:solidFill>
                <a:latin typeface="Arial" panose="020B0604020202020204" pitchFamily="34" charset="0"/>
                <a:ea typeface="Verdana" panose="020B0604030504040204" pitchFamily="34" charset="0"/>
                <a:cs typeface="Arial" panose="020B0604020202020204" pitchFamily="34" charset="0"/>
              </a:rPr>
              <a:t>Feedback Session</a:t>
            </a:r>
          </a:p>
        </p:txBody>
      </p:sp>
      <p:pic>
        <p:nvPicPr>
          <p:cNvPr id="3" name="Picture 2" descr="A person standing next to a piece of paper&#10;&#10;AI-generated content may be incorrect.">
            <a:extLst>
              <a:ext uri="{FF2B5EF4-FFF2-40B4-BE49-F238E27FC236}">
                <a16:creationId xmlns:a16="http://schemas.microsoft.com/office/drawing/2014/main" id="{C2464627-EF9A-6497-BEEA-5E4F25E9AD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4721" y="22680"/>
            <a:ext cx="3048177" cy="3409066"/>
          </a:xfrm>
          <a:prstGeom prst="rect">
            <a:avLst/>
          </a:prstGeom>
        </p:spPr>
      </p:pic>
    </p:spTree>
    <p:extLst>
      <p:ext uri="{BB962C8B-B14F-4D97-AF65-F5344CB8AC3E}">
        <p14:creationId xmlns:p14="http://schemas.microsoft.com/office/powerpoint/2010/main" val="2884448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033B1AE-D068-4988-B5E2-297EF9CB5DE6}"/>
              </a:ext>
            </a:extLst>
          </p:cNvPr>
          <p:cNvSpPr/>
          <p:nvPr/>
        </p:nvSpPr>
        <p:spPr>
          <a:xfrm>
            <a:off x="678518" y="4456292"/>
            <a:ext cx="10834961" cy="1815882"/>
          </a:xfrm>
          <a:prstGeom prst="rect">
            <a:avLst/>
          </a:prstGeom>
        </p:spPr>
        <p:txBody>
          <a:bodyPr wrap="square">
            <a:spAutoFit/>
          </a:bodyPr>
          <a:lstStyle/>
          <a:p>
            <a:r>
              <a:rPr lang="en-US" sz="2800" b="1">
                <a:solidFill>
                  <a:srgbClr val="002060"/>
                </a:solidFill>
                <a:latin typeface="Arial" panose="020B0604020202020204" pitchFamily="34" charset="0"/>
                <a:ea typeface="Verdana" panose="020B0604030504040204" pitchFamily="34" charset="0"/>
                <a:cs typeface="Arial" panose="020B0604020202020204" pitchFamily="34" charset="0"/>
              </a:rPr>
              <a:t>Participants</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Speak about what you want to see (vs. things you do not want)</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Speak from your own experience/perspective/role</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Avoid personalizing comments</a:t>
            </a:r>
          </a:p>
        </p:txBody>
      </p:sp>
      <p:sp>
        <p:nvSpPr>
          <p:cNvPr id="2" name="Rectangle 1">
            <a:extLst>
              <a:ext uri="{FF2B5EF4-FFF2-40B4-BE49-F238E27FC236}">
                <a16:creationId xmlns:a16="http://schemas.microsoft.com/office/drawing/2014/main" id="{58A7DB39-B567-92AD-64C2-07EDDDEE3C25}"/>
              </a:ext>
            </a:extLst>
          </p:cNvPr>
          <p:cNvSpPr/>
          <p:nvPr/>
        </p:nvSpPr>
        <p:spPr>
          <a:xfrm>
            <a:off x="0" y="0"/>
            <a:ext cx="12192000" cy="1691640"/>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rgbClr val="C61935"/>
                </a:solidFill>
                <a:latin typeface="Arial" panose="020B0604020202020204" pitchFamily="34" charset="0"/>
                <a:ea typeface="Verdana" panose="020B0604030504040204" pitchFamily="34" charset="0"/>
                <a:cs typeface="Arial" panose="020B0604020202020204" pitchFamily="34" charset="0"/>
              </a:rPr>
              <a:t>Feedback Conversation:</a:t>
            </a:r>
          </a:p>
          <a:p>
            <a:pPr algn="ctr"/>
            <a:r>
              <a:rPr lang="en-US" sz="4800" b="1">
                <a:solidFill>
                  <a:srgbClr val="002060"/>
                </a:solidFill>
                <a:latin typeface="Arial" panose="020B0604020202020204" pitchFamily="34" charset="0"/>
                <a:ea typeface="Verdana" panose="020B0604030504040204" pitchFamily="34" charset="0"/>
                <a:cs typeface="Arial" panose="020B0604020202020204" pitchFamily="34" charset="0"/>
              </a:rPr>
              <a:t>Ground Rules</a:t>
            </a:r>
            <a:endParaRPr lang="en-US" sz="4800">
              <a:solidFill>
                <a:srgbClr val="002060"/>
              </a:solidFill>
            </a:endParaRPr>
          </a:p>
        </p:txBody>
      </p:sp>
      <p:sp>
        <p:nvSpPr>
          <p:cNvPr id="4" name="Rectangle 3">
            <a:extLst>
              <a:ext uri="{FF2B5EF4-FFF2-40B4-BE49-F238E27FC236}">
                <a16:creationId xmlns:a16="http://schemas.microsoft.com/office/drawing/2014/main" id="{50DD9BFF-F986-6D28-3D7C-FE42477F4D32}"/>
              </a:ext>
            </a:extLst>
          </p:cNvPr>
          <p:cNvSpPr/>
          <p:nvPr/>
        </p:nvSpPr>
        <p:spPr>
          <a:xfrm>
            <a:off x="678519" y="2036554"/>
            <a:ext cx="10834961" cy="1815882"/>
          </a:xfrm>
          <a:prstGeom prst="rect">
            <a:avLst/>
          </a:prstGeom>
        </p:spPr>
        <p:txBody>
          <a:bodyPr wrap="square">
            <a:spAutoFit/>
          </a:bodyPr>
          <a:lstStyle/>
          <a:p>
            <a:r>
              <a:rPr lang="en-US" sz="2800" b="1">
                <a:solidFill>
                  <a:srgbClr val="002060"/>
                </a:solidFill>
                <a:latin typeface="Arial" panose="020B0604020202020204" pitchFamily="34" charset="0"/>
                <a:ea typeface="Verdana" panose="020B0604030504040204" pitchFamily="34" charset="0"/>
                <a:cs typeface="Arial" panose="020B0604020202020204" pitchFamily="34" charset="0"/>
              </a:rPr>
              <a:t>Facilitators</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Contain conversation to topics open for feedback</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Promote full group engagement</a:t>
            </a:r>
          </a:p>
          <a:p>
            <a:pPr marL="457200" indent="-457200">
              <a:buFont typeface="Arial" panose="020B0604020202020204" pitchFamily="34" charset="0"/>
              <a:buChar char="•"/>
            </a:pPr>
            <a:r>
              <a:rPr lang="en-US" sz="2800">
                <a:latin typeface="Arial" panose="020B0604020202020204" pitchFamily="34" charset="0"/>
                <a:ea typeface="Verdana" panose="020B0604030504040204" pitchFamily="34" charset="0"/>
                <a:cs typeface="Arial" panose="020B0604020202020204" pitchFamily="34" charset="0"/>
              </a:rPr>
              <a:t>Interrupt harmful conversations or comments</a:t>
            </a:r>
          </a:p>
        </p:txBody>
      </p:sp>
      <p:cxnSp>
        <p:nvCxnSpPr>
          <p:cNvPr id="5" name="Straight Connector 4">
            <a:extLst>
              <a:ext uri="{FF2B5EF4-FFF2-40B4-BE49-F238E27FC236}">
                <a16:creationId xmlns:a16="http://schemas.microsoft.com/office/drawing/2014/main" id="{CBD9B9B0-84AA-AD0D-D306-2F851E8C7A98}"/>
              </a:ext>
            </a:extLst>
          </p:cNvPr>
          <p:cNvCxnSpPr>
            <a:cxnSpLocks/>
          </p:cNvCxnSpPr>
          <p:nvPr/>
        </p:nvCxnSpPr>
        <p:spPr>
          <a:xfrm flipH="1">
            <a:off x="8183" y="4197350"/>
            <a:ext cx="12190481" cy="0"/>
          </a:xfrm>
          <a:prstGeom prst="line">
            <a:avLst/>
          </a:prstGeom>
          <a:ln w="57150">
            <a:solidFill>
              <a:srgbClr val="C6193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87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E42D85-B744-8538-BEE0-4767685539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C209B4-E22F-3CEB-0A47-ED58A8FE0635}"/>
              </a:ext>
            </a:extLst>
          </p:cNvPr>
          <p:cNvSpPr>
            <a:spLocks noGrp="1"/>
          </p:cNvSpPr>
          <p:nvPr>
            <p:ph type="title" idx="4294967295"/>
          </p:nvPr>
        </p:nvSpPr>
        <p:spPr>
          <a:xfrm>
            <a:off x="301752" y="262891"/>
            <a:ext cx="9823703" cy="1128713"/>
          </a:xfrm>
        </p:spPr>
        <p:txBody>
          <a:bodyPr anchor="ctr">
            <a:normAutofit/>
          </a:bodyPr>
          <a:lstStyle/>
          <a:p>
            <a:r>
              <a:rPr lang="en-US" b="1">
                <a:solidFill>
                  <a:srgbClr val="C61935"/>
                </a:solidFill>
                <a:latin typeface="Arial"/>
                <a:cs typeface="Arial"/>
              </a:rPr>
              <a:t>Feedback: Implementation</a:t>
            </a:r>
            <a:endParaRPr lang="en-US"/>
          </a:p>
        </p:txBody>
      </p:sp>
      <p:sp>
        <p:nvSpPr>
          <p:cNvPr id="4" name="Content Placeholder 3">
            <a:extLst>
              <a:ext uri="{FF2B5EF4-FFF2-40B4-BE49-F238E27FC236}">
                <a16:creationId xmlns:a16="http://schemas.microsoft.com/office/drawing/2014/main" id="{2CCD303F-3532-88FC-C520-3905B46D8FB0}"/>
              </a:ext>
            </a:extLst>
          </p:cNvPr>
          <p:cNvSpPr>
            <a:spLocks noGrp="1"/>
          </p:cNvSpPr>
          <p:nvPr>
            <p:ph idx="4294967295"/>
          </p:nvPr>
        </p:nvSpPr>
        <p:spPr>
          <a:xfrm>
            <a:off x="423895" y="1388780"/>
            <a:ext cx="10103420" cy="5207165"/>
          </a:xfrm>
        </p:spPr>
        <p:txBody>
          <a:bodyPr vert="horz" lIns="91440" tIns="45720" rIns="91440" bIns="45720" rtlCol="0" anchor="ctr">
            <a:normAutofit/>
          </a:bodyPr>
          <a:lstStyle/>
          <a:p>
            <a:r>
              <a:rPr lang="en-US">
                <a:ea typeface="+mn-lt"/>
                <a:cs typeface="+mn-lt"/>
              </a:rPr>
              <a:t>What information should live on SharePoint? What would you want to share with college employees?</a:t>
            </a:r>
          </a:p>
          <a:p>
            <a:endParaRPr lang="en-US">
              <a:ea typeface="+mn-lt"/>
              <a:cs typeface="+mn-lt"/>
            </a:endParaRPr>
          </a:p>
          <a:p>
            <a:r>
              <a:rPr lang="en-US">
                <a:ea typeface="+mn-lt"/>
                <a:cs typeface="+mn-lt"/>
              </a:rPr>
              <a:t>How much time per month do you think your team could realistically dedicate to SharePoint implementation?</a:t>
            </a:r>
            <a:endParaRPr lang="en-US"/>
          </a:p>
          <a:p>
            <a:endParaRPr lang="en-US">
              <a:ea typeface="+mn-lt"/>
              <a:cs typeface="+mn-lt"/>
            </a:endParaRPr>
          </a:p>
          <a:p>
            <a:r>
              <a:rPr lang="en-US">
                <a:ea typeface="+mn-lt"/>
                <a:cs typeface="+mn-lt"/>
              </a:rPr>
              <a:t>What would help your team stay engaged and make steady progress throughout the implementation?</a:t>
            </a:r>
            <a:endParaRPr lang="en-US">
              <a:ea typeface="Calibri"/>
              <a:cs typeface="Calibri"/>
            </a:endParaRPr>
          </a:p>
          <a:p>
            <a:pPr marL="0" indent="0">
              <a:buNone/>
            </a:pPr>
            <a:endParaRPr lang="en-US">
              <a:ea typeface="Calibri"/>
              <a:cs typeface="Calibri"/>
            </a:endParaRPr>
          </a:p>
        </p:txBody>
      </p:sp>
      <p:sp>
        <p:nvSpPr>
          <p:cNvPr id="2" name="Rectangle 1">
            <a:extLst>
              <a:ext uri="{FF2B5EF4-FFF2-40B4-BE49-F238E27FC236}">
                <a16:creationId xmlns:a16="http://schemas.microsoft.com/office/drawing/2014/main" id="{C2FADFC9-FDF9-C6A8-073E-0A6334BB92A0}"/>
              </a:ext>
            </a:extLst>
          </p:cNvPr>
          <p:cNvSpPr/>
          <p:nvPr/>
        </p:nvSpPr>
        <p:spPr>
          <a:xfrm>
            <a:off x="10525124" y="0"/>
            <a:ext cx="1666876"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2741277"/>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B2946D-8136-A910-1240-E2EA39CA273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2F6C4A8-217A-5356-2847-162D38647AB3}"/>
              </a:ext>
            </a:extLst>
          </p:cNvPr>
          <p:cNvSpPr>
            <a:spLocks noGrp="1"/>
          </p:cNvSpPr>
          <p:nvPr>
            <p:ph type="title" idx="4294967295"/>
          </p:nvPr>
        </p:nvSpPr>
        <p:spPr>
          <a:xfrm>
            <a:off x="301752" y="262891"/>
            <a:ext cx="9823703" cy="1128713"/>
          </a:xfrm>
        </p:spPr>
        <p:txBody>
          <a:bodyPr anchor="ctr">
            <a:normAutofit/>
          </a:bodyPr>
          <a:lstStyle/>
          <a:p>
            <a:r>
              <a:rPr lang="en-US" b="1">
                <a:solidFill>
                  <a:srgbClr val="C61935"/>
                </a:solidFill>
                <a:latin typeface="Arial"/>
                <a:cs typeface="Arial"/>
              </a:rPr>
              <a:t>Feedback: Maintaining</a:t>
            </a:r>
            <a:endParaRPr lang="en-US"/>
          </a:p>
        </p:txBody>
      </p:sp>
      <p:sp>
        <p:nvSpPr>
          <p:cNvPr id="4" name="Content Placeholder 3">
            <a:extLst>
              <a:ext uri="{FF2B5EF4-FFF2-40B4-BE49-F238E27FC236}">
                <a16:creationId xmlns:a16="http://schemas.microsoft.com/office/drawing/2014/main" id="{D033BED7-D94A-88E6-738B-7FF07C6D2E6E}"/>
              </a:ext>
            </a:extLst>
          </p:cNvPr>
          <p:cNvSpPr>
            <a:spLocks noGrp="1"/>
          </p:cNvSpPr>
          <p:nvPr>
            <p:ph idx="4294967295"/>
          </p:nvPr>
        </p:nvSpPr>
        <p:spPr>
          <a:xfrm>
            <a:off x="423895" y="1388780"/>
            <a:ext cx="10103420" cy="5207165"/>
          </a:xfrm>
        </p:spPr>
        <p:txBody>
          <a:bodyPr vert="horz" lIns="91440" tIns="45720" rIns="91440" bIns="45720" rtlCol="0" anchor="ctr">
            <a:normAutofit/>
          </a:bodyPr>
          <a:lstStyle/>
          <a:p>
            <a:r>
              <a:rPr lang="en-US">
                <a:ea typeface="+mn-lt"/>
                <a:cs typeface="+mn-lt"/>
              </a:rPr>
              <a:t>What metrics or indicators would help us know SharePoint is being used effectively?</a:t>
            </a:r>
          </a:p>
          <a:p>
            <a:endParaRPr lang="en-US">
              <a:ea typeface="+mn-lt"/>
              <a:cs typeface="+mn-lt"/>
            </a:endParaRPr>
          </a:p>
          <a:p>
            <a:r>
              <a:rPr lang="en-US">
                <a:ea typeface="+mn-lt"/>
                <a:cs typeface="+mn-lt"/>
              </a:rPr>
              <a:t>What kind of governance or oversight do you think is necessary to ensure inclusive and comprehensive design in SharePoint?</a:t>
            </a:r>
          </a:p>
          <a:p>
            <a:endParaRPr lang="en-US">
              <a:ea typeface="Calibri"/>
              <a:cs typeface="Calibri"/>
            </a:endParaRPr>
          </a:p>
          <a:p>
            <a:r>
              <a:rPr lang="en-US">
                <a:ea typeface="+mn-lt"/>
                <a:cs typeface="+mn-lt"/>
              </a:rPr>
              <a:t>What practices or habits do you think will help us keep SharePoint useful, organized, and relevant over time?</a:t>
            </a:r>
            <a:endParaRPr lang="en-US">
              <a:ea typeface="Calibri"/>
              <a:cs typeface="Calibri"/>
            </a:endParaRPr>
          </a:p>
          <a:p>
            <a:endParaRPr lang="en-US">
              <a:ea typeface="Calibri"/>
              <a:cs typeface="Calibri"/>
            </a:endParaRPr>
          </a:p>
          <a:p>
            <a:endParaRPr lang="en-US">
              <a:ea typeface="Calibri"/>
              <a:cs typeface="Calibri"/>
            </a:endParaRPr>
          </a:p>
        </p:txBody>
      </p:sp>
      <p:sp>
        <p:nvSpPr>
          <p:cNvPr id="2" name="Rectangle 1">
            <a:extLst>
              <a:ext uri="{FF2B5EF4-FFF2-40B4-BE49-F238E27FC236}">
                <a16:creationId xmlns:a16="http://schemas.microsoft.com/office/drawing/2014/main" id="{9A6CE254-07D9-7352-52EE-362EEBE81B7E}"/>
              </a:ext>
            </a:extLst>
          </p:cNvPr>
          <p:cNvSpPr/>
          <p:nvPr/>
        </p:nvSpPr>
        <p:spPr>
          <a:xfrm>
            <a:off x="10525124" y="0"/>
            <a:ext cx="1666876"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0510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BB2727-2829-33C1-0E17-C1DB41FA63C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5CCBE8-1A89-BD9A-943E-7F7DFC3FED89}"/>
              </a:ext>
            </a:extLst>
          </p:cNvPr>
          <p:cNvSpPr>
            <a:spLocks noGrp="1"/>
          </p:cNvSpPr>
          <p:nvPr>
            <p:ph type="title" idx="4294967295"/>
          </p:nvPr>
        </p:nvSpPr>
        <p:spPr>
          <a:xfrm>
            <a:off x="301752" y="262891"/>
            <a:ext cx="9823703" cy="1128713"/>
          </a:xfrm>
        </p:spPr>
        <p:txBody>
          <a:bodyPr anchor="ctr">
            <a:normAutofit/>
          </a:bodyPr>
          <a:lstStyle/>
          <a:p>
            <a:r>
              <a:rPr lang="en-US" b="1">
                <a:solidFill>
                  <a:srgbClr val="C61935"/>
                </a:solidFill>
                <a:latin typeface="Arial"/>
                <a:cs typeface="Arial"/>
              </a:rPr>
              <a:t>Feedback: Communication</a:t>
            </a:r>
            <a:endParaRPr lang="en-US"/>
          </a:p>
        </p:txBody>
      </p:sp>
      <p:sp>
        <p:nvSpPr>
          <p:cNvPr id="4" name="Content Placeholder 3">
            <a:extLst>
              <a:ext uri="{FF2B5EF4-FFF2-40B4-BE49-F238E27FC236}">
                <a16:creationId xmlns:a16="http://schemas.microsoft.com/office/drawing/2014/main" id="{E99007D6-775B-4DE6-B674-CB89636B1D2D}"/>
              </a:ext>
            </a:extLst>
          </p:cNvPr>
          <p:cNvSpPr>
            <a:spLocks noGrp="1"/>
          </p:cNvSpPr>
          <p:nvPr>
            <p:ph idx="4294967295"/>
          </p:nvPr>
        </p:nvSpPr>
        <p:spPr>
          <a:xfrm>
            <a:off x="423895" y="1716863"/>
            <a:ext cx="10092837" cy="4540415"/>
          </a:xfrm>
        </p:spPr>
        <p:txBody>
          <a:bodyPr vert="horz" lIns="91440" tIns="45720" rIns="91440" bIns="45720" rtlCol="0" anchor="ctr">
            <a:normAutofit/>
          </a:bodyPr>
          <a:lstStyle/>
          <a:p>
            <a:r>
              <a:rPr lang="en-US">
                <a:ea typeface="+mn-lt"/>
                <a:cs typeface="+mn-lt"/>
              </a:rPr>
              <a:t>How can we effectively communicate with the college about this project?</a:t>
            </a:r>
          </a:p>
          <a:p>
            <a:endParaRPr lang="en-US">
              <a:ea typeface="+mn-lt"/>
              <a:cs typeface="+mn-lt"/>
            </a:endParaRPr>
          </a:p>
          <a:p>
            <a:r>
              <a:rPr lang="en-US">
                <a:ea typeface="+mn-lt"/>
                <a:cs typeface="+mn-lt"/>
              </a:rPr>
              <a:t>What information can we share to help your team understand how this will impact/benefit them? What else do they need to know?  </a:t>
            </a:r>
          </a:p>
          <a:p>
            <a:endParaRPr lang="en-US">
              <a:ea typeface="+mn-lt"/>
              <a:cs typeface="+mn-lt"/>
            </a:endParaRPr>
          </a:p>
          <a:p>
            <a:r>
              <a:rPr lang="en-US">
                <a:ea typeface="+mn-lt"/>
                <a:cs typeface="+mn-lt"/>
              </a:rPr>
              <a:t>Who else should we talk to? </a:t>
            </a:r>
          </a:p>
          <a:p>
            <a:endParaRPr lang="en-US">
              <a:ea typeface="Calibri"/>
              <a:cs typeface="Calibri"/>
            </a:endParaRPr>
          </a:p>
          <a:p>
            <a:endParaRPr lang="en-US">
              <a:ea typeface="Calibri"/>
              <a:cs typeface="Calibri"/>
            </a:endParaRPr>
          </a:p>
        </p:txBody>
      </p:sp>
      <p:sp>
        <p:nvSpPr>
          <p:cNvPr id="2" name="Rectangle 1">
            <a:extLst>
              <a:ext uri="{FF2B5EF4-FFF2-40B4-BE49-F238E27FC236}">
                <a16:creationId xmlns:a16="http://schemas.microsoft.com/office/drawing/2014/main" id="{2EE15A44-4921-8356-A4A3-5C4A3A7D868D}"/>
              </a:ext>
            </a:extLst>
          </p:cNvPr>
          <p:cNvSpPr/>
          <p:nvPr/>
        </p:nvSpPr>
        <p:spPr>
          <a:xfrm>
            <a:off x="10525124" y="0"/>
            <a:ext cx="1666876"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8663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C90C7DE-AFAE-FE2B-3C20-FB9574D30B44}"/>
              </a:ext>
            </a:extLst>
          </p:cNvPr>
          <p:cNvSpPr/>
          <p:nvPr/>
        </p:nvSpPr>
        <p:spPr>
          <a:xfrm>
            <a:off x="0" y="-1772"/>
            <a:ext cx="12192000" cy="1379346"/>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4E183AF-A729-4D5B-B40E-401441EBFBD5}"/>
              </a:ext>
            </a:extLst>
          </p:cNvPr>
          <p:cNvSpPr>
            <a:spLocks noGrp="1"/>
          </p:cNvSpPr>
          <p:nvPr>
            <p:ph type="title"/>
          </p:nvPr>
        </p:nvSpPr>
        <p:spPr>
          <a:xfrm>
            <a:off x="471182" y="25847"/>
            <a:ext cx="11249636" cy="1325563"/>
          </a:xfrm>
        </p:spPr>
        <p:txBody>
          <a:bodyPr/>
          <a:lstStyle/>
          <a:p>
            <a:pPr algn="ctr"/>
            <a:r>
              <a:rPr lang="en-US" b="1">
                <a:solidFill>
                  <a:srgbClr val="C61935"/>
                </a:solidFill>
                <a:latin typeface="Arial"/>
                <a:cs typeface="Arial"/>
              </a:rPr>
              <a:t>What's Next?</a:t>
            </a:r>
          </a:p>
        </p:txBody>
      </p:sp>
      <p:sp>
        <p:nvSpPr>
          <p:cNvPr id="3" name="TextBox 2">
            <a:extLst>
              <a:ext uri="{FF2B5EF4-FFF2-40B4-BE49-F238E27FC236}">
                <a16:creationId xmlns:a16="http://schemas.microsoft.com/office/drawing/2014/main" id="{7D0FB033-7F2A-E472-F0C9-14216F67A3F4}"/>
              </a:ext>
            </a:extLst>
          </p:cNvPr>
          <p:cNvSpPr txBox="1"/>
          <p:nvPr/>
        </p:nvSpPr>
        <p:spPr>
          <a:xfrm>
            <a:off x="172354" y="1718161"/>
            <a:ext cx="11842427" cy="4401205"/>
          </a:xfrm>
          <a:prstGeom prst="rect">
            <a:avLst/>
          </a:prstGeom>
          <a:noFill/>
        </p:spPr>
        <p:txBody>
          <a:bodyPr wrap="square" lIns="91440" tIns="45720" rIns="91440" bIns="45720" rtlCol="0" anchor="t">
            <a:spAutoFit/>
          </a:bodyPr>
          <a:lstStyle/>
          <a:p>
            <a:pPr marL="457200" indent="-457200">
              <a:buAutoNum type="arabicPeriod"/>
            </a:pPr>
            <a:r>
              <a:rPr lang="en-US" sz="2800">
                <a:ea typeface="Calibri"/>
                <a:cs typeface="Calibri"/>
              </a:rPr>
              <a:t>[DONE] Host engagement sessions for feedback</a:t>
            </a:r>
            <a:endParaRPr lang="en-US">
              <a:ea typeface="Calibri" panose="020F0502020204030204"/>
              <a:cs typeface="Calibri" panose="020F0502020204030204"/>
            </a:endParaRPr>
          </a:p>
          <a:p>
            <a:pPr marL="457200" indent="-457200">
              <a:buAutoNum type="arabicPeriod"/>
            </a:pPr>
            <a:r>
              <a:rPr lang="en-US" sz="2800" dirty="0">
                <a:highlight>
                  <a:srgbClr val="FFFF00"/>
                </a:highlight>
                <a:ea typeface="Calibri"/>
                <a:cs typeface="Calibri"/>
              </a:rPr>
              <a:t>[In Progress]</a:t>
            </a:r>
            <a:r>
              <a:rPr lang="en-US" sz="2800">
                <a:ea typeface="Calibri"/>
                <a:cs typeface="Calibri"/>
              </a:rPr>
              <a:t> Incorporate feedback into </a:t>
            </a:r>
            <a:r>
              <a:rPr lang="en-US" sz="2800" dirty="0">
                <a:ea typeface="Calibri"/>
                <a:cs typeface="Calibri"/>
              </a:rPr>
              <a:t>handoff materials for implementation team</a:t>
            </a:r>
          </a:p>
          <a:p>
            <a:pPr marL="457200" indent="-457200">
              <a:buAutoNum type="arabicPeriod"/>
            </a:pPr>
            <a:r>
              <a:rPr lang="en-US" sz="2800" dirty="0">
                <a:ea typeface="Calibri"/>
                <a:cs typeface="Calibri"/>
              </a:rPr>
              <a:t>[DONE] </a:t>
            </a:r>
            <a:r>
              <a:rPr lang="en-US" sz="2800">
                <a:ea typeface="Calibri"/>
                <a:cs typeface="Calibri"/>
              </a:rPr>
              <a:t>People &amp; Culture Council votes to move the recommendation forward</a:t>
            </a:r>
          </a:p>
          <a:p>
            <a:pPr marL="914400" lvl="1" indent="-457200">
              <a:buFont typeface="Arial"/>
              <a:buChar char="•"/>
            </a:pPr>
            <a:r>
              <a:rPr lang="en-US" sz="2800">
                <a:ea typeface="Calibri"/>
                <a:cs typeface="Calibri"/>
              </a:rPr>
              <a:t>Formal recommendation document</a:t>
            </a:r>
            <a:r>
              <a:rPr lang="en-US" sz="2800" dirty="0">
                <a:ea typeface="Calibri"/>
                <a:cs typeface="Calibri"/>
              </a:rPr>
              <a:t>, as well as this presentation,</a:t>
            </a:r>
            <a:r>
              <a:rPr lang="en-US" sz="2800">
                <a:ea typeface="Calibri"/>
                <a:cs typeface="Calibri"/>
              </a:rPr>
              <a:t> will be uploaded to council website</a:t>
            </a:r>
            <a:r>
              <a:rPr lang="en-US" sz="2800" dirty="0">
                <a:ea typeface="Calibri"/>
                <a:cs typeface="Calibri"/>
              </a:rPr>
              <a:t> next week</a:t>
            </a:r>
            <a:endParaRPr lang="en-US" sz="2800">
              <a:ea typeface="Calibri"/>
              <a:cs typeface="Calibri"/>
            </a:endParaRPr>
          </a:p>
          <a:p>
            <a:pPr marL="457200" indent="-457200">
              <a:buAutoNum type="arabicPeriod"/>
            </a:pPr>
            <a:r>
              <a:rPr lang="en-US" sz="2800" b="1" dirty="0">
                <a:highlight>
                  <a:srgbClr val="FFFF00"/>
                </a:highlight>
                <a:ea typeface="Calibri"/>
                <a:cs typeface="Calibri"/>
              </a:rPr>
              <a:t>[Next]</a:t>
            </a:r>
            <a:r>
              <a:rPr lang="en-US" sz="2800" b="1" dirty="0">
                <a:ea typeface="Calibri"/>
                <a:cs typeface="Calibri"/>
              </a:rPr>
              <a:t> Oversight Group votes for official approval of the recommendation</a:t>
            </a:r>
          </a:p>
          <a:p>
            <a:pPr marL="914400" lvl="1" indent="-457200">
              <a:buFont typeface="Arial"/>
              <a:buChar char="•"/>
            </a:pPr>
            <a:r>
              <a:rPr lang="en-US" sz="2800">
                <a:ea typeface="Calibri"/>
                <a:cs typeface="Calibri"/>
              </a:rPr>
              <a:t>Employees may attend to voice any remaining feedback</a:t>
            </a:r>
          </a:p>
          <a:p>
            <a:pPr marL="457200" indent="-457200">
              <a:buAutoNum type="arabicPeriod"/>
            </a:pPr>
            <a:r>
              <a:rPr lang="en-US" sz="2800" dirty="0">
                <a:highlight>
                  <a:srgbClr val="FFFF00"/>
                </a:highlight>
                <a:ea typeface="Calibri"/>
                <a:cs typeface="Calibri"/>
              </a:rPr>
              <a:t>[Once approved]</a:t>
            </a:r>
            <a:r>
              <a:rPr lang="en-US" sz="2800">
                <a:ea typeface="Calibri"/>
                <a:cs typeface="Calibri"/>
              </a:rPr>
              <a:t> Begin Implementation</a:t>
            </a:r>
          </a:p>
        </p:txBody>
      </p:sp>
    </p:spTree>
    <p:extLst>
      <p:ext uri="{BB962C8B-B14F-4D97-AF65-F5344CB8AC3E}">
        <p14:creationId xmlns:p14="http://schemas.microsoft.com/office/powerpoint/2010/main" val="398814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770247-9F18-40FA-A2B3-99728DDE809F}"/>
              </a:ext>
            </a:extLst>
          </p:cNvPr>
          <p:cNvSpPr/>
          <p:nvPr/>
        </p:nvSpPr>
        <p:spPr>
          <a:xfrm>
            <a:off x="0" y="1359835"/>
            <a:ext cx="12192000" cy="1691640"/>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FE7E29A-E779-4283-873C-A3F729DB3462}"/>
              </a:ext>
            </a:extLst>
          </p:cNvPr>
          <p:cNvSpPr>
            <a:spLocks noGrp="1"/>
          </p:cNvSpPr>
          <p:nvPr>
            <p:ph type="title"/>
          </p:nvPr>
        </p:nvSpPr>
        <p:spPr>
          <a:xfrm>
            <a:off x="297511" y="1529529"/>
            <a:ext cx="10947401" cy="1325563"/>
          </a:xfrm>
        </p:spPr>
        <p:txBody>
          <a:bodyPr>
            <a:normAutofit/>
          </a:bodyPr>
          <a:lstStyle/>
          <a:p>
            <a:pPr algn="ctr"/>
            <a:r>
              <a:rPr lang="en-US" sz="4000" b="1" i="1">
                <a:solidFill>
                  <a:srgbClr val="C61935"/>
                </a:solidFill>
                <a:latin typeface="Arial" panose="020B0604020202020204" pitchFamily="34" charset="0"/>
                <a:ea typeface="Verdana" panose="020B0604030504040204" pitchFamily="34" charset="0"/>
                <a:cs typeface="Arial" panose="020B0604020202020204" pitchFamily="34" charset="0"/>
              </a:rPr>
              <a:t>THANK YOU!</a:t>
            </a:r>
            <a:endParaRPr lang="en-US" sz="4000" b="1" i="1">
              <a:solidFill>
                <a:schemeClr val="accent1">
                  <a:lumMod val="50000"/>
                </a:schemeClr>
              </a:solidFill>
              <a:latin typeface="Arial" panose="020B0604020202020204" pitchFamily="34" charset="0"/>
              <a:ea typeface="Verdana" panose="020B0604030504040204" pitchFamily="34" charset="0"/>
              <a:cs typeface="Arial" panose="020B0604020202020204" pitchFamily="34" charset="0"/>
            </a:endParaRPr>
          </a:p>
        </p:txBody>
      </p:sp>
      <p:pic>
        <p:nvPicPr>
          <p:cNvPr id="2" name="Picture 1" descr="A person standing next to a piece of paper&#10;&#10;AI-generated content may be incorrect.">
            <a:extLst>
              <a:ext uri="{FF2B5EF4-FFF2-40B4-BE49-F238E27FC236}">
                <a16:creationId xmlns:a16="http://schemas.microsoft.com/office/drawing/2014/main" id="{E664DBAC-1BE6-5FEE-E0A7-5A64EB47F4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363" y="-4896"/>
            <a:ext cx="2746253" cy="3020878"/>
          </a:xfrm>
          <a:prstGeom prst="rect">
            <a:avLst/>
          </a:prstGeom>
        </p:spPr>
      </p:pic>
      <p:sp>
        <p:nvSpPr>
          <p:cNvPr id="6" name="TextBox 5">
            <a:extLst>
              <a:ext uri="{FF2B5EF4-FFF2-40B4-BE49-F238E27FC236}">
                <a16:creationId xmlns:a16="http://schemas.microsoft.com/office/drawing/2014/main" id="{B45328BA-69D0-3ECC-B323-8CB53628D3D7}"/>
              </a:ext>
            </a:extLst>
          </p:cNvPr>
          <p:cNvSpPr txBox="1"/>
          <p:nvPr/>
        </p:nvSpPr>
        <p:spPr>
          <a:xfrm>
            <a:off x="571675" y="3309780"/>
            <a:ext cx="11048649" cy="3231654"/>
          </a:xfrm>
          <a:prstGeom prst="rect">
            <a:avLst/>
          </a:prstGeom>
          <a:noFill/>
        </p:spPr>
        <p:txBody>
          <a:bodyPr wrap="square" lIns="91440" tIns="45720" rIns="91440" bIns="45720" rtlCol="0" anchor="t">
            <a:spAutoFit/>
          </a:bodyPr>
          <a:lstStyle/>
          <a:p>
            <a:pPr algn="ctr"/>
            <a:r>
              <a:rPr lang="en-US" sz="3200" b="1">
                <a:solidFill>
                  <a:srgbClr val="002060"/>
                </a:solidFill>
                <a:ea typeface="Calibri" panose="020F0502020204030204"/>
                <a:cs typeface="Calibri" panose="020F0502020204030204"/>
              </a:rPr>
              <a:t>Things to think about as we move forward:</a:t>
            </a:r>
            <a:endParaRPr lang="en-US" b="1">
              <a:solidFill>
                <a:srgbClr val="002060"/>
              </a:solidFill>
              <a:ea typeface="Calibri"/>
              <a:cs typeface="Calibri"/>
            </a:endParaRPr>
          </a:p>
          <a:p>
            <a:pPr algn="ctr"/>
            <a:endParaRPr lang="en-US" sz="3200" b="1">
              <a:solidFill>
                <a:srgbClr val="002060"/>
              </a:solidFill>
            </a:endParaRPr>
          </a:p>
          <a:p>
            <a:pPr marL="285750" indent="-285750">
              <a:buFont typeface="Arial"/>
              <a:buChar char="•"/>
            </a:pPr>
            <a:r>
              <a:rPr lang="en-US" sz="2800"/>
              <a:t>Where does your information currently live? What would moving your information take?</a:t>
            </a:r>
            <a:endParaRPr lang="en-US" sz="2800">
              <a:ea typeface="Calibri"/>
              <a:cs typeface="Calibri"/>
            </a:endParaRPr>
          </a:p>
          <a:p>
            <a:pPr marL="285750" indent="-285750" fontAlgn="base">
              <a:buFont typeface="Arial"/>
              <a:buChar char="•"/>
            </a:pPr>
            <a:r>
              <a:rPr lang="en-US" sz="2800"/>
              <a:t>What position might be tapped to help with implementation? </a:t>
            </a:r>
            <a:endParaRPr lang="en-US" sz="2800">
              <a:ea typeface="Calibri"/>
              <a:cs typeface="Calibri"/>
            </a:endParaRPr>
          </a:p>
          <a:p>
            <a:pPr marL="742950" lvl="1" indent="-285750">
              <a:buFont typeface="Courier New"/>
              <a:buChar char="o"/>
            </a:pPr>
            <a:r>
              <a:rPr lang="en-US" sz="2800"/>
              <a:t>How might their workload shift to accommodate this?  </a:t>
            </a:r>
            <a:endParaRPr lang="en-US" sz="2800">
              <a:ea typeface="Calibri"/>
              <a:cs typeface="Calibri"/>
            </a:endParaRPr>
          </a:p>
          <a:p>
            <a:pPr marL="742950" lvl="1" indent="-285750">
              <a:buFont typeface="Courier New"/>
              <a:buChar char="o"/>
            </a:pPr>
            <a:r>
              <a:rPr lang="en-US" sz="2800">
                <a:ea typeface="Calibri"/>
                <a:cs typeface="Calibri"/>
              </a:rPr>
              <a:t>What can your team "pause" to prioritize this project?</a:t>
            </a:r>
          </a:p>
        </p:txBody>
      </p:sp>
      <p:pic>
        <p:nvPicPr>
          <p:cNvPr id="9" name="Content Placeholder 8" descr="A qr code with a dinosaur&#10;&#10;AI-generated content may be incorrect.">
            <a:extLst>
              <a:ext uri="{FF2B5EF4-FFF2-40B4-BE49-F238E27FC236}">
                <a16:creationId xmlns:a16="http://schemas.microsoft.com/office/drawing/2014/main" id="{641E3E7D-86F2-8BA5-883E-71CFAEC5AFC8}"/>
              </a:ext>
            </a:extLst>
          </p:cNvPr>
          <p:cNvPicPr>
            <a:picLocks noGrp="1" noChangeAspect="1"/>
          </p:cNvPicPr>
          <p:nvPr>
            <p:ph idx="1"/>
          </p:nvPr>
        </p:nvPicPr>
        <p:blipFill>
          <a:blip r:embed="rId4"/>
          <a:stretch>
            <a:fillRect/>
          </a:stretch>
        </p:blipFill>
        <p:spPr>
          <a:xfrm>
            <a:off x="8864599" y="146355"/>
            <a:ext cx="2737339" cy="2737339"/>
          </a:xfrm>
          <a:prstGeom prst="rect">
            <a:avLst/>
          </a:prstGeom>
          <a:ln w="28575">
            <a:solidFill>
              <a:srgbClr val="C61935"/>
            </a:solidFill>
          </a:ln>
        </p:spPr>
      </p:pic>
    </p:spTree>
    <p:extLst>
      <p:ext uri="{BB962C8B-B14F-4D97-AF65-F5344CB8AC3E}">
        <p14:creationId xmlns:p14="http://schemas.microsoft.com/office/powerpoint/2010/main" val="496327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37A8E7B-6974-4C11-97DE-EA01FD649747}"/>
              </a:ext>
            </a:extLst>
          </p:cNvPr>
          <p:cNvSpPr/>
          <p:nvPr/>
        </p:nvSpPr>
        <p:spPr>
          <a:xfrm>
            <a:off x="0" y="0"/>
            <a:ext cx="5896132" cy="6858000"/>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CEEDE2D5-E212-4FF0-813E-796976D7CB80}"/>
              </a:ext>
            </a:extLst>
          </p:cNvPr>
          <p:cNvSpPr>
            <a:spLocks noGrp="1"/>
          </p:cNvSpPr>
          <p:nvPr>
            <p:ph sz="half" idx="2"/>
          </p:nvPr>
        </p:nvSpPr>
        <p:spPr>
          <a:xfrm>
            <a:off x="6267304" y="1567666"/>
            <a:ext cx="5638946" cy="3892071"/>
          </a:xfrm>
        </p:spPr>
        <p:txBody>
          <a:bodyPr vert="horz" lIns="91440" tIns="45720" rIns="91440" bIns="45720" rtlCol="0" anchor="t">
            <a:normAutofit/>
          </a:bodyPr>
          <a:lstStyle/>
          <a:p>
            <a:pPr marL="0" indent="0">
              <a:buNone/>
            </a:pPr>
            <a:r>
              <a:rPr lang="en-US" sz="4400" b="1">
                <a:solidFill>
                  <a:srgbClr val="C61935"/>
                </a:solidFill>
                <a:latin typeface="Arial"/>
                <a:cs typeface="Arial"/>
              </a:rPr>
              <a:t>Session Overview</a:t>
            </a:r>
            <a:endParaRPr lang="en-US">
              <a:solidFill>
                <a:srgbClr val="C61935"/>
              </a:solidFill>
              <a:latin typeface="Arial"/>
              <a:cs typeface="Arial"/>
            </a:endParaRPr>
          </a:p>
          <a:p>
            <a:pPr marL="514350" indent="-514350">
              <a:buFont typeface="+mj-lt"/>
              <a:buAutoNum type="arabicPeriod"/>
            </a:pPr>
            <a:r>
              <a:rPr lang="en-US">
                <a:latin typeface="Arial"/>
                <a:cs typeface="Arial"/>
              </a:rPr>
              <a:t>Information and context for project</a:t>
            </a:r>
          </a:p>
          <a:p>
            <a:pPr lvl="1"/>
            <a:r>
              <a:rPr lang="en-US">
                <a:latin typeface="Arial"/>
                <a:cs typeface="Arial"/>
              </a:rPr>
              <a:t>Write down questions/hold them for the end of this section</a:t>
            </a:r>
          </a:p>
          <a:p>
            <a:pPr marL="514350" indent="-514350">
              <a:buFont typeface="+mj-lt"/>
              <a:buAutoNum type="arabicPeriod"/>
            </a:pPr>
            <a:r>
              <a:rPr lang="en-US">
                <a:latin typeface="Arial"/>
                <a:cs typeface="Arial"/>
              </a:rPr>
              <a:t>Guided feedback conversation</a:t>
            </a:r>
          </a:p>
        </p:txBody>
      </p:sp>
      <p:pic>
        <p:nvPicPr>
          <p:cNvPr id="3" name="Graphic 2" descr="Scientific Thought outline">
            <a:extLst>
              <a:ext uri="{FF2B5EF4-FFF2-40B4-BE49-F238E27FC236}">
                <a16:creationId xmlns:a16="http://schemas.microsoft.com/office/drawing/2014/main" id="{41A11E79-CF60-A132-0718-10E47AB18F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8054" y="1893689"/>
            <a:ext cx="3240024" cy="3240024"/>
          </a:xfrm>
          <a:prstGeom prst="rect">
            <a:avLst/>
          </a:prstGeom>
        </p:spPr>
      </p:pic>
    </p:spTree>
    <p:extLst>
      <p:ext uri="{BB962C8B-B14F-4D97-AF65-F5344CB8AC3E}">
        <p14:creationId xmlns:p14="http://schemas.microsoft.com/office/powerpoint/2010/main" val="170593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E183AF-A729-4D5B-B40E-401441EBFBD5}"/>
              </a:ext>
            </a:extLst>
          </p:cNvPr>
          <p:cNvSpPr>
            <a:spLocks noGrp="1"/>
          </p:cNvSpPr>
          <p:nvPr>
            <p:ph type="title" idx="4294967295"/>
          </p:nvPr>
        </p:nvSpPr>
        <p:spPr>
          <a:xfrm>
            <a:off x="301752" y="262891"/>
            <a:ext cx="9823703" cy="1128713"/>
          </a:xfrm>
        </p:spPr>
        <p:txBody>
          <a:bodyPr anchor="ctr">
            <a:normAutofit/>
          </a:bodyPr>
          <a:lstStyle/>
          <a:p>
            <a:r>
              <a:rPr lang="en-US" b="1">
                <a:solidFill>
                  <a:srgbClr val="C61935"/>
                </a:solidFill>
                <a:latin typeface="Arial"/>
                <a:cs typeface="Arial"/>
              </a:rPr>
              <a:t>Role of Organizational Learning</a:t>
            </a:r>
            <a:endParaRPr lang="en-US" sz="5400">
              <a:solidFill>
                <a:srgbClr val="C61935"/>
              </a:solidFill>
            </a:endParaRPr>
          </a:p>
        </p:txBody>
      </p:sp>
      <p:sp>
        <p:nvSpPr>
          <p:cNvPr id="4" name="Content Placeholder 3">
            <a:extLst>
              <a:ext uri="{FF2B5EF4-FFF2-40B4-BE49-F238E27FC236}">
                <a16:creationId xmlns:a16="http://schemas.microsoft.com/office/drawing/2014/main" id="{8DFC4113-0CC3-A541-F1A0-75F49F43700F}"/>
              </a:ext>
            </a:extLst>
          </p:cNvPr>
          <p:cNvSpPr>
            <a:spLocks noGrp="1"/>
          </p:cNvSpPr>
          <p:nvPr>
            <p:ph idx="4294967295"/>
          </p:nvPr>
        </p:nvSpPr>
        <p:spPr>
          <a:xfrm>
            <a:off x="4265645" y="1388780"/>
            <a:ext cx="6176137" cy="2171657"/>
          </a:xfrm>
        </p:spPr>
        <p:txBody>
          <a:bodyPr vert="horz" lIns="91440" tIns="45720" rIns="91440" bIns="45720" rtlCol="0" anchor="ctr">
            <a:normAutofit fontScale="92500"/>
          </a:bodyPr>
          <a:lstStyle/>
          <a:p>
            <a:r>
              <a:rPr lang="en-US">
                <a:ea typeface="Calibri"/>
                <a:cs typeface="Calibri"/>
              </a:rPr>
              <a:t>Committee housed within People &amp; Culture Council</a:t>
            </a:r>
          </a:p>
          <a:p>
            <a:r>
              <a:rPr lang="en-US">
                <a:ea typeface="Calibri"/>
                <a:cs typeface="Calibri"/>
              </a:rPr>
              <a:t>Tasked with knowledge management initiative</a:t>
            </a:r>
          </a:p>
          <a:p>
            <a:r>
              <a:rPr lang="en-US">
                <a:ea typeface="Calibri"/>
                <a:cs typeface="Calibri"/>
              </a:rPr>
              <a:t>Addressing finding from the climate survey</a:t>
            </a:r>
          </a:p>
        </p:txBody>
      </p:sp>
      <p:sp>
        <p:nvSpPr>
          <p:cNvPr id="2" name="Rectangle 1">
            <a:extLst>
              <a:ext uri="{FF2B5EF4-FFF2-40B4-BE49-F238E27FC236}">
                <a16:creationId xmlns:a16="http://schemas.microsoft.com/office/drawing/2014/main" id="{C3F483F9-C8B5-AF4F-B258-85671B8D8CD2}"/>
              </a:ext>
            </a:extLst>
          </p:cNvPr>
          <p:cNvSpPr/>
          <p:nvPr/>
        </p:nvSpPr>
        <p:spPr>
          <a:xfrm>
            <a:off x="10525124" y="0"/>
            <a:ext cx="1666876"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15C631E-EDEA-F440-7232-8ABA43D70502}"/>
              </a:ext>
            </a:extLst>
          </p:cNvPr>
          <p:cNvSpPr/>
          <p:nvPr/>
        </p:nvSpPr>
        <p:spPr>
          <a:xfrm>
            <a:off x="301752" y="1391604"/>
            <a:ext cx="3821516" cy="514164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C61935"/>
                </a:solidFill>
                <a:latin typeface="Arial" panose="020B0604020202020204" pitchFamily="34" charset="0"/>
                <a:cs typeface="Arial" panose="020B0604020202020204" pitchFamily="34" charset="0"/>
              </a:rPr>
              <a:t>Membership</a:t>
            </a:r>
            <a:endParaRPr lang="en-US" sz="3200" b="1">
              <a:latin typeface="Arial" panose="020B0604020202020204" pitchFamily="34" charset="0"/>
              <a:cs typeface="Arial" panose="020B0604020202020204" pitchFamily="34" charset="0"/>
            </a:endParaRPr>
          </a:p>
          <a:p>
            <a:pPr algn="ctr"/>
            <a:endParaRPr lang="en-US" sz="2800">
              <a:solidFill>
                <a:schemeClr val="tx1"/>
              </a:solidFill>
              <a:latin typeface="Arial" panose="020B0604020202020204" pitchFamily="34" charset="0"/>
              <a:cs typeface="Arial" panose="020B0604020202020204" pitchFamily="34" charset="0"/>
            </a:endParaRPr>
          </a:p>
          <a:p>
            <a:pPr algn="ctr"/>
            <a:r>
              <a:rPr lang="en-US" sz="2400">
                <a:solidFill>
                  <a:schemeClr val="tx1"/>
                </a:solidFill>
                <a:latin typeface="Arial" panose="020B0604020202020204" pitchFamily="34" charset="0"/>
                <a:cs typeface="Arial" panose="020B0604020202020204" pitchFamily="34" charset="0"/>
              </a:rPr>
              <a:t>Julia Nicholson(lead)</a:t>
            </a:r>
          </a:p>
          <a:p>
            <a:pPr algn="ctr"/>
            <a:endParaRPr lang="en-US" sz="2400">
              <a:solidFill>
                <a:schemeClr val="tx1"/>
              </a:solidFill>
              <a:latin typeface="Arial" panose="020B0604020202020204" pitchFamily="34" charset="0"/>
              <a:cs typeface="Arial" panose="020B0604020202020204" pitchFamily="34" charset="0"/>
            </a:endParaRPr>
          </a:p>
          <a:p>
            <a:pPr algn="ctr"/>
            <a:r>
              <a:rPr lang="en-US" sz="2400">
                <a:solidFill>
                  <a:schemeClr val="tx1"/>
                </a:solidFill>
                <a:latin typeface="Arial" panose="020B0604020202020204" pitchFamily="34" charset="0"/>
                <a:cs typeface="Arial" panose="020B0604020202020204" pitchFamily="34" charset="0"/>
              </a:rPr>
              <a:t>Bill Fricke</a:t>
            </a:r>
          </a:p>
          <a:p>
            <a:pPr algn="ctr"/>
            <a:r>
              <a:rPr lang="en-US" sz="2400">
                <a:solidFill>
                  <a:schemeClr val="tx1"/>
                </a:solidFill>
                <a:latin typeface="Arial" panose="020B0604020202020204" pitchFamily="34" charset="0"/>
                <a:cs typeface="Arial" panose="020B0604020202020204" pitchFamily="34" charset="0"/>
              </a:rPr>
              <a:t>Alex Lam</a:t>
            </a:r>
          </a:p>
          <a:p>
            <a:pPr algn="ctr"/>
            <a:r>
              <a:rPr lang="en-US" sz="2400">
                <a:solidFill>
                  <a:schemeClr val="tx1"/>
                </a:solidFill>
                <a:latin typeface="Arial" panose="020B0604020202020204" pitchFamily="34" charset="0"/>
                <a:cs typeface="Arial" panose="020B0604020202020204" pitchFamily="34" charset="0"/>
              </a:rPr>
              <a:t>Csea Leonard</a:t>
            </a:r>
          </a:p>
          <a:p>
            <a:pPr algn="ctr"/>
            <a:r>
              <a:rPr lang="en-US" sz="2400">
                <a:solidFill>
                  <a:schemeClr val="tx1"/>
                </a:solidFill>
                <a:latin typeface="Arial" panose="020B0604020202020204" pitchFamily="34" charset="0"/>
                <a:cs typeface="Arial" panose="020B0604020202020204" pitchFamily="34" charset="0"/>
              </a:rPr>
              <a:t>Sunny Olsen</a:t>
            </a:r>
          </a:p>
          <a:p>
            <a:pPr algn="ctr"/>
            <a:r>
              <a:rPr lang="en-US" sz="2400">
                <a:solidFill>
                  <a:schemeClr val="tx1"/>
                </a:solidFill>
                <a:latin typeface="Arial" panose="020B0604020202020204" pitchFamily="34" charset="0"/>
                <a:cs typeface="Arial" panose="020B0604020202020204" pitchFamily="34" charset="0"/>
              </a:rPr>
              <a:t>Ashley Sears</a:t>
            </a:r>
          </a:p>
          <a:p>
            <a:pPr algn="ctr"/>
            <a:r>
              <a:rPr lang="en-US" sz="2400">
                <a:solidFill>
                  <a:schemeClr val="tx1"/>
                </a:solidFill>
                <a:latin typeface="Arial" panose="020B0604020202020204" pitchFamily="34" charset="0"/>
                <a:cs typeface="Arial" panose="020B0604020202020204" pitchFamily="34" charset="0"/>
              </a:rPr>
              <a:t>Maria Julia Sorrentino</a:t>
            </a:r>
          </a:p>
          <a:p>
            <a:pPr algn="ctr"/>
            <a:endParaRPr lang="en-US"/>
          </a:p>
        </p:txBody>
      </p:sp>
      <p:sp>
        <p:nvSpPr>
          <p:cNvPr id="10" name="TextBox 9">
            <a:extLst>
              <a:ext uri="{FF2B5EF4-FFF2-40B4-BE49-F238E27FC236}">
                <a16:creationId xmlns:a16="http://schemas.microsoft.com/office/drawing/2014/main" id="{0A7661EA-31A1-BE50-A4AC-D08DCC9CFCB2}"/>
              </a:ext>
            </a:extLst>
          </p:cNvPr>
          <p:cNvSpPr txBox="1"/>
          <p:nvPr/>
        </p:nvSpPr>
        <p:spPr>
          <a:xfrm>
            <a:off x="4267881" y="4040564"/>
            <a:ext cx="6184935" cy="2554545"/>
          </a:xfrm>
          <a:prstGeom prst="rect">
            <a:avLst/>
          </a:prstGeom>
          <a:noFill/>
        </p:spPr>
        <p:txBody>
          <a:bodyPr wrap="square">
            <a:spAutoFit/>
          </a:bodyPr>
          <a:lstStyle/>
          <a:p>
            <a:r>
              <a:rPr lang="en-US" sz="2000" i="1">
                <a:ea typeface="Calibri"/>
                <a:cs typeface="Calibri"/>
              </a:rPr>
              <a:t>“Institutional knowledge transfer, documentation. Answer the following: </a:t>
            </a:r>
          </a:p>
          <a:p>
            <a:pPr marL="285750" indent="-285750">
              <a:buFont typeface="Arial" panose="020B0604020202020204" pitchFamily="34" charset="0"/>
              <a:buChar char="•"/>
            </a:pPr>
            <a:r>
              <a:rPr lang="en-US" sz="2000" i="1">
                <a:ea typeface="Calibri"/>
                <a:cs typeface="Calibri"/>
              </a:rPr>
              <a:t>What are the commonalities, what is the foundational piece versus the positional piece. </a:t>
            </a:r>
          </a:p>
          <a:p>
            <a:pPr marL="285750" indent="-285750">
              <a:buFont typeface="Arial" panose="020B0604020202020204" pitchFamily="34" charset="0"/>
              <a:buChar char="•"/>
            </a:pPr>
            <a:r>
              <a:rPr lang="en-US" sz="2000" i="1">
                <a:ea typeface="Calibri"/>
                <a:cs typeface="Calibri"/>
              </a:rPr>
              <a:t>How/where/ownership: How institutional knowledge is stored and shared”</a:t>
            </a:r>
          </a:p>
          <a:p>
            <a:pPr lvl="2"/>
            <a:endParaRPr lang="en-US" sz="2000" i="1">
              <a:ea typeface="Calibri"/>
              <a:cs typeface="Calibri"/>
            </a:endParaRPr>
          </a:p>
          <a:p>
            <a:r>
              <a:rPr lang="en-US" sz="2000" i="1">
                <a:ea typeface="Calibri"/>
                <a:cs typeface="Calibri"/>
              </a:rPr>
              <a:t>- People &amp; Culture Council Charter</a:t>
            </a:r>
          </a:p>
        </p:txBody>
      </p:sp>
      <p:cxnSp>
        <p:nvCxnSpPr>
          <p:cNvPr id="13" name="Straight Connector 12">
            <a:extLst>
              <a:ext uri="{FF2B5EF4-FFF2-40B4-BE49-F238E27FC236}">
                <a16:creationId xmlns:a16="http://schemas.microsoft.com/office/drawing/2014/main" id="{97E60635-DF7A-2183-1B7D-8521598CDE21}"/>
              </a:ext>
            </a:extLst>
          </p:cNvPr>
          <p:cNvCxnSpPr>
            <a:cxnSpLocks/>
          </p:cNvCxnSpPr>
          <p:nvPr/>
        </p:nvCxnSpPr>
        <p:spPr>
          <a:xfrm flipH="1">
            <a:off x="5000625" y="3737643"/>
            <a:ext cx="4467225" cy="0"/>
          </a:xfrm>
          <a:prstGeom prst="line">
            <a:avLst/>
          </a:prstGeom>
          <a:ln w="57150">
            <a:solidFill>
              <a:srgbClr val="C6193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824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103A02-9D36-7277-51F4-32788DD344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67C6B8-830D-990F-5647-8DC79A7DA45F}"/>
              </a:ext>
            </a:extLst>
          </p:cNvPr>
          <p:cNvSpPr>
            <a:spLocks noGrp="1"/>
          </p:cNvSpPr>
          <p:nvPr>
            <p:ph type="title" idx="4294967295"/>
          </p:nvPr>
        </p:nvSpPr>
        <p:spPr>
          <a:xfrm>
            <a:off x="841532" y="327450"/>
            <a:ext cx="11063955" cy="1128713"/>
          </a:xfrm>
        </p:spPr>
        <p:txBody>
          <a:bodyPr anchor="ctr">
            <a:noAutofit/>
          </a:bodyPr>
          <a:lstStyle/>
          <a:p>
            <a:r>
              <a:rPr lang="en-US" sz="4000" b="1">
                <a:solidFill>
                  <a:srgbClr val="002060"/>
                </a:solidFill>
                <a:latin typeface="Arial"/>
                <a:cs typeface="Arial"/>
              </a:rPr>
              <a:t>Scope of Knowledge Management Initiative</a:t>
            </a:r>
            <a:endParaRPr lang="en-US" sz="5400">
              <a:solidFill>
                <a:srgbClr val="002060"/>
              </a:solidFill>
            </a:endParaRPr>
          </a:p>
        </p:txBody>
      </p:sp>
      <p:sp>
        <p:nvSpPr>
          <p:cNvPr id="2" name="Rectangle 1">
            <a:extLst>
              <a:ext uri="{FF2B5EF4-FFF2-40B4-BE49-F238E27FC236}">
                <a16:creationId xmlns:a16="http://schemas.microsoft.com/office/drawing/2014/main" id="{40F48590-2F13-9682-C78E-523557CE32AA}"/>
              </a:ext>
            </a:extLst>
          </p:cNvPr>
          <p:cNvSpPr/>
          <p:nvPr/>
        </p:nvSpPr>
        <p:spPr>
          <a:xfrm>
            <a:off x="0" y="0"/>
            <a:ext cx="658368" cy="6858000"/>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4879053-62C6-3EA0-D480-DFAAFB4F7E9F}"/>
              </a:ext>
            </a:extLst>
          </p:cNvPr>
          <p:cNvGrpSpPr/>
          <p:nvPr/>
        </p:nvGrpSpPr>
        <p:grpSpPr>
          <a:xfrm>
            <a:off x="1919802" y="1593323"/>
            <a:ext cx="2664828" cy="4266552"/>
            <a:chOff x="1060266" y="1713624"/>
            <a:chExt cx="2664828" cy="4266552"/>
          </a:xfrm>
        </p:grpSpPr>
        <p:sp>
          <p:nvSpPr>
            <p:cNvPr id="16" name="Rectangle 15">
              <a:extLst>
                <a:ext uri="{FF2B5EF4-FFF2-40B4-BE49-F238E27FC236}">
                  <a16:creationId xmlns:a16="http://schemas.microsoft.com/office/drawing/2014/main" id="{4C83C72D-49A9-5B32-F9A0-0AE0CD659B91}"/>
                </a:ext>
              </a:extLst>
            </p:cNvPr>
            <p:cNvSpPr/>
            <p:nvPr/>
          </p:nvSpPr>
          <p:spPr>
            <a:xfrm>
              <a:off x="1060266" y="1713624"/>
              <a:ext cx="2664828" cy="4266552"/>
            </a:xfrm>
            <a:prstGeom prst="rect">
              <a:avLst/>
            </a:prstGeom>
            <a:solidFill>
              <a:srgbClr val="E7E6E6"/>
            </a:solidFill>
            <a:ln>
              <a:solidFill>
                <a:srgbClr val="E7E6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Web design with solid fill">
              <a:extLst>
                <a:ext uri="{FF2B5EF4-FFF2-40B4-BE49-F238E27FC236}">
                  <a16:creationId xmlns:a16="http://schemas.microsoft.com/office/drawing/2014/main" id="{44F8C8E4-5711-11C0-BF16-393B63BFEA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01724" y="1713624"/>
              <a:ext cx="1581912" cy="1581912"/>
            </a:xfrm>
            <a:prstGeom prst="rect">
              <a:avLst/>
            </a:prstGeom>
          </p:spPr>
        </p:pic>
        <p:sp>
          <p:nvSpPr>
            <p:cNvPr id="23" name="Content Placeholder 5">
              <a:extLst>
                <a:ext uri="{FF2B5EF4-FFF2-40B4-BE49-F238E27FC236}">
                  <a16:creationId xmlns:a16="http://schemas.microsoft.com/office/drawing/2014/main" id="{E25213D4-A214-A258-A2A9-C12CDC5E70F7}"/>
                </a:ext>
              </a:extLst>
            </p:cNvPr>
            <p:cNvSpPr txBox="1">
              <a:spLocks/>
            </p:cNvSpPr>
            <p:nvPr/>
          </p:nvSpPr>
          <p:spPr>
            <a:xfrm>
              <a:off x="1181100" y="3295536"/>
              <a:ext cx="2423160" cy="261246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600" b="1">
                  <a:solidFill>
                    <a:srgbClr val="C61935"/>
                  </a:solidFill>
                  <a:latin typeface="Arial" panose="020B0604020202020204" pitchFamily="34" charset="0"/>
                  <a:cs typeface="Arial" panose="020B0604020202020204" pitchFamily="34" charset="0"/>
                </a:rPr>
                <a:t>Website</a:t>
              </a:r>
              <a:endParaRPr lang="en-US" sz="2600" b="1">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200">
                  <a:latin typeface="Arial" panose="020B0604020202020204" pitchFamily="34" charset="0"/>
                  <a:cs typeface="Arial" panose="020B0604020202020204" pitchFamily="34" charset="0"/>
                </a:rPr>
                <a:t>Public-Facing</a:t>
              </a:r>
            </a:p>
            <a:p>
              <a:pPr marL="0" indent="0" algn="ctr">
                <a:buFont typeface="Arial" panose="020B0604020202020204" pitchFamily="34" charset="0"/>
                <a:buNone/>
              </a:pPr>
              <a:endParaRPr lang="en-US" sz="2200">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200" i="1">
                  <a:latin typeface="Arial" panose="020B0604020202020204" pitchFamily="34" charset="0"/>
                  <a:cs typeface="Arial" panose="020B0604020202020204" pitchFamily="34" charset="0"/>
                </a:rPr>
                <a:t>Example: </a:t>
              </a:r>
            </a:p>
            <a:p>
              <a:pPr marL="0" indent="0" algn="ctr">
                <a:buFont typeface="Arial" panose="020B0604020202020204" pitchFamily="34" charset="0"/>
                <a:buNone/>
              </a:pPr>
              <a:r>
                <a:rPr lang="en-US" sz="2200" i="1">
                  <a:latin typeface="Arial" panose="020B0604020202020204" pitchFamily="34" charset="0"/>
                  <a:cs typeface="Arial" panose="020B0604020202020204" pitchFamily="34" charset="0"/>
                </a:rPr>
                <a:t>Offered Benefits</a:t>
              </a:r>
            </a:p>
          </p:txBody>
        </p:sp>
      </p:grpSp>
      <p:grpSp>
        <p:nvGrpSpPr>
          <p:cNvPr id="34" name="Group 33">
            <a:extLst>
              <a:ext uri="{FF2B5EF4-FFF2-40B4-BE49-F238E27FC236}">
                <a16:creationId xmlns:a16="http://schemas.microsoft.com/office/drawing/2014/main" id="{200928CF-3432-96E1-8536-F3BE47AB8C68}"/>
              </a:ext>
            </a:extLst>
          </p:cNvPr>
          <p:cNvGrpSpPr/>
          <p:nvPr/>
        </p:nvGrpSpPr>
        <p:grpSpPr>
          <a:xfrm>
            <a:off x="4884420" y="1593323"/>
            <a:ext cx="2664828" cy="4266552"/>
            <a:chOff x="4024884" y="1713624"/>
            <a:chExt cx="2664828" cy="4266552"/>
          </a:xfrm>
        </p:grpSpPr>
        <p:sp>
          <p:nvSpPr>
            <p:cNvPr id="26" name="Rectangle 25">
              <a:extLst>
                <a:ext uri="{FF2B5EF4-FFF2-40B4-BE49-F238E27FC236}">
                  <a16:creationId xmlns:a16="http://schemas.microsoft.com/office/drawing/2014/main" id="{70A84E69-3752-E2B2-30F7-0C3DC007BE13}"/>
                </a:ext>
              </a:extLst>
            </p:cNvPr>
            <p:cNvSpPr/>
            <p:nvPr/>
          </p:nvSpPr>
          <p:spPr>
            <a:xfrm>
              <a:off x="4024884" y="1713624"/>
              <a:ext cx="2664828" cy="4266552"/>
            </a:xfrm>
            <a:prstGeom prst="rect">
              <a:avLst/>
            </a:prstGeom>
            <a:solidFill>
              <a:srgbClr val="E7E6E6"/>
            </a:solidFill>
            <a:ln w="762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Content Placeholder 5">
              <a:extLst>
                <a:ext uri="{FF2B5EF4-FFF2-40B4-BE49-F238E27FC236}">
                  <a16:creationId xmlns:a16="http://schemas.microsoft.com/office/drawing/2014/main" id="{88487E65-8151-3139-6B29-68D36928B8B4}"/>
                </a:ext>
              </a:extLst>
            </p:cNvPr>
            <p:cNvSpPr txBox="1">
              <a:spLocks/>
            </p:cNvSpPr>
            <p:nvPr/>
          </p:nvSpPr>
          <p:spPr>
            <a:xfrm>
              <a:off x="4145718" y="3295536"/>
              <a:ext cx="2423160" cy="2612460"/>
            </a:xfrm>
            <a:prstGeom prst="rect">
              <a:avLst/>
            </a:prstGeom>
          </p:spPr>
          <p:txBody>
            <a:bodyPr anchor="ct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a:solidFill>
                    <a:srgbClr val="C61935"/>
                  </a:solidFill>
                  <a:latin typeface="Arial" panose="020B0604020202020204" pitchFamily="34" charset="0"/>
                  <a:cs typeface="Arial" panose="020B0604020202020204" pitchFamily="34" charset="0"/>
                </a:rPr>
                <a:t>Intranet</a:t>
              </a:r>
              <a:endParaRPr lang="en-US" b="1">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400">
                  <a:latin typeface="Arial" panose="020B0604020202020204" pitchFamily="34" charset="0"/>
                  <a:cs typeface="Arial" panose="020B0604020202020204" pitchFamily="34" charset="0"/>
                </a:rPr>
                <a:t>Internal, Employee Facing</a:t>
              </a:r>
            </a:p>
            <a:p>
              <a:pPr marL="0" indent="0" algn="ctr">
                <a:buFont typeface="Arial" panose="020B0604020202020204" pitchFamily="34" charset="0"/>
                <a:buNone/>
              </a:pPr>
              <a:endParaRPr lang="en-US" sz="2400">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400" i="1">
                  <a:latin typeface="Arial" panose="020B0604020202020204" pitchFamily="34" charset="0"/>
                  <a:cs typeface="Arial" panose="020B0604020202020204" pitchFamily="34" charset="0"/>
                </a:rPr>
                <a:t>Example: </a:t>
              </a:r>
            </a:p>
            <a:p>
              <a:pPr marL="0" indent="0" algn="ctr">
                <a:buFont typeface="Arial" panose="020B0604020202020204" pitchFamily="34" charset="0"/>
                <a:buNone/>
              </a:pPr>
              <a:r>
                <a:rPr lang="en-US" sz="2400" i="1">
                  <a:latin typeface="Arial" panose="020B0604020202020204" pitchFamily="34" charset="0"/>
                  <a:cs typeface="Arial" panose="020B0604020202020204" pitchFamily="34" charset="0"/>
                </a:rPr>
                <a:t>How to sign up for benefits</a:t>
              </a:r>
            </a:p>
          </p:txBody>
        </p:sp>
        <p:pic>
          <p:nvPicPr>
            <p:cNvPr id="22" name="Graphic 21" descr="Download from cloud with solid fill">
              <a:extLst>
                <a:ext uri="{FF2B5EF4-FFF2-40B4-BE49-F238E27FC236}">
                  <a16:creationId xmlns:a16="http://schemas.microsoft.com/office/drawing/2014/main" id="{68395E2A-8793-C5AC-CFA7-90B12645370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62254" y="1713624"/>
              <a:ext cx="1709946" cy="1709946"/>
            </a:xfrm>
            <a:prstGeom prst="rect">
              <a:avLst/>
            </a:prstGeom>
          </p:spPr>
        </p:pic>
      </p:grpSp>
      <p:grpSp>
        <p:nvGrpSpPr>
          <p:cNvPr id="33" name="Group 32">
            <a:extLst>
              <a:ext uri="{FF2B5EF4-FFF2-40B4-BE49-F238E27FC236}">
                <a16:creationId xmlns:a16="http://schemas.microsoft.com/office/drawing/2014/main" id="{98C58FAA-070F-8EA7-76B5-056832D13255}"/>
              </a:ext>
            </a:extLst>
          </p:cNvPr>
          <p:cNvGrpSpPr/>
          <p:nvPr/>
        </p:nvGrpSpPr>
        <p:grpSpPr>
          <a:xfrm>
            <a:off x="7849038" y="1593323"/>
            <a:ext cx="2664828" cy="4266552"/>
            <a:chOff x="6989502" y="1713624"/>
            <a:chExt cx="2664828" cy="4266552"/>
          </a:xfrm>
        </p:grpSpPr>
        <p:sp>
          <p:nvSpPr>
            <p:cNvPr id="30" name="Rectangle 29">
              <a:extLst>
                <a:ext uri="{FF2B5EF4-FFF2-40B4-BE49-F238E27FC236}">
                  <a16:creationId xmlns:a16="http://schemas.microsoft.com/office/drawing/2014/main" id="{D736F725-1F52-ED59-6892-A98B710BF4FF}"/>
                </a:ext>
              </a:extLst>
            </p:cNvPr>
            <p:cNvSpPr/>
            <p:nvPr/>
          </p:nvSpPr>
          <p:spPr>
            <a:xfrm>
              <a:off x="6989502" y="1713624"/>
              <a:ext cx="2664828" cy="4266552"/>
            </a:xfrm>
            <a:prstGeom prst="rect">
              <a:avLst/>
            </a:prstGeom>
            <a:solidFill>
              <a:srgbClr val="E7E6E6"/>
            </a:solidFill>
            <a:ln>
              <a:solidFill>
                <a:srgbClr val="E7E6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ontent Placeholder 5">
              <a:extLst>
                <a:ext uri="{FF2B5EF4-FFF2-40B4-BE49-F238E27FC236}">
                  <a16:creationId xmlns:a16="http://schemas.microsoft.com/office/drawing/2014/main" id="{E156B794-56A6-DFB6-374A-96951F40B8FC}"/>
                </a:ext>
              </a:extLst>
            </p:cNvPr>
            <p:cNvSpPr txBox="1">
              <a:spLocks/>
            </p:cNvSpPr>
            <p:nvPr/>
          </p:nvSpPr>
          <p:spPr>
            <a:xfrm>
              <a:off x="7110336" y="3295536"/>
              <a:ext cx="2423160" cy="2612460"/>
            </a:xfrm>
            <a:prstGeom prst="rect">
              <a:avLst/>
            </a:prstGeom>
          </p:spPr>
          <p:txBody>
            <a:bodyPr anchor="ct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a:solidFill>
                    <a:srgbClr val="C61935"/>
                  </a:solidFill>
                  <a:latin typeface="Arial" panose="020B0604020202020204" pitchFamily="34" charset="0"/>
                  <a:cs typeface="Arial" panose="020B0604020202020204" pitchFamily="34" charset="0"/>
                </a:rPr>
                <a:t>Individual Work</a:t>
              </a:r>
              <a:endParaRPr lang="en-US" b="1">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400">
                  <a:latin typeface="Arial" panose="020B0604020202020204" pitchFamily="34" charset="0"/>
                  <a:cs typeface="Arial" panose="020B0604020202020204" pitchFamily="34" charset="0"/>
                </a:rPr>
                <a:t>Unit or Individual Facing</a:t>
              </a:r>
            </a:p>
            <a:p>
              <a:pPr marL="0" indent="0" algn="ctr">
                <a:buFont typeface="Arial" panose="020B0604020202020204" pitchFamily="34" charset="0"/>
                <a:buNone/>
              </a:pPr>
              <a:endParaRPr lang="en-US" sz="2400">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sz="2400" i="1">
                  <a:latin typeface="Arial" panose="020B0604020202020204" pitchFamily="34" charset="0"/>
                  <a:cs typeface="Arial" panose="020B0604020202020204" pitchFamily="34" charset="0"/>
                </a:rPr>
                <a:t>Example: </a:t>
              </a:r>
            </a:p>
            <a:p>
              <a:pPr marL="0" indent="0" algn="ctr">
                <a:buFont typeface="Arial" panose="020B0604020202020204" pitchFamily="34" charset="0"/>
                <a:buNone/>
              </a:pPr>
              <a:r>
                <a:rPr lang="en-US" sz="2400" i="1">
                  <a:latin typeface="Arial" panose="020B0604020202020204" pitchFamily="34" charset="0"/>
                  <a:cs typeface="Arial" panose="020B0604020202020204" pitchFamily="34" charset="0"/>
                </a:rPr>
                <a:t>How to administer benefit plans</a:t>
              </a:r>
            </a:p>
          </p:txBody>
        </p:sp>
        <p:pic>
          <p:nvPicPr>
            <p:cNvPr id="20" name="Graphic 19" descr="Filing Box Archive with solid fill">
              <a:extLst>
                <a:ext uri="{FF2B5EF4-FFF2-40B4-BE49-F238E27FC236}">
                  <a16:creationId xmlns:a16="http://schemas.microsoft.com/office/drawing/2014/main" id="{D10BE70D-60D3-E81E-B80B-FDB62FEE323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07516" y="1713624"/>
              <a:ext cx="1709052" cy="1709052"/>
            </a:xfrm>
            <a:prstGeom prst="rect">
              <a:avLst/>
            </a:prstGeom>
          </p:spPr>
        </p:pic>
      </p:grpSp>
    </p:spTree>
    <p:extLst>
      <p:ext uri="{BB962C8B-B14F-4D97-AF65-F5344CB8AC3E}">
        <p14:creationId xmlns:p14="http://schemas.microsoft.com/office/powerpoint/2010/main" val="527618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C70EB81-2D92-41FA-A201-BBFDF348358D}"/>
              </a:ext>
            </a:extLst>
          </p:cNvPr>
          <p:cNvSpPr/>
          <p:nvPr/>
        </p:nvSpPr>
        <p:spPr>
          <a:xfrm>
            <a:off x="900178" y="1717663"/>
            <a:ext cx="4889863" cy="21443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4E183AF-A729-4D5B-B40E-401441EBFBD5}"/>
              </a:ext>
            </a:extLst>
          </p:cNvPr>
          <p:cNvSpPr>
            <a:spLocks noGrp="1"/>
          </p:cNvSpPr>
          <p:nvPr>
            <p:ph type="title"/>
          </p:nvPr>
        </p:nvSpPr>
        <p:spPr>
          <a:xfrm>
            <a:off x="701111" y="572704"/>
            <a:ext cx="10789778" cy="937440"/>
          </a:xfrm>
        </p:spPr>
        <p:txBody>
          <a:bodyPr>
            <a:normAutofit/>
          </a:bodyPr>
          <a:lstStyle/>
          <a:p>
            <a:pPr algn="ctr"/>
            <a:r>
              <a:rPr lang="en-US" b="1">
                <a:solidFill>
                  <a:srgbClr val="C61935"/>
                </a:solidFill>
                <a:latin typeface="Arial" panose="020B0604020202020204" pitchFamily="34" charset="0"/>
                <a:cs typeface="Arial" panose="020B0604020202020204" pitchFamily="34" charset="0"/>
              </a:rPr>
              <a:t>Recommendation Elements</a:t>
            </a:r>
          </a:p>
        </p:txBody>
      </p:sp>
      <p:sp>
        <p:nvSpPr>
          <p:cNvPr id="3" name="Content Placeholder 2">
            <a:extLst>
              <a:ext uri="{FF2B5EF4-FFF2-40B4-BE49-F238E27FC236}">
                <a16:creationId xmlns:a16="http://schemas.microsoft.com/office/drawing/2014/main" id="{8C3E9605-1B53-401A-8CB8-B7461F66EBF9}"/>
              </a:ext>
            </a:extLst>
          </p:cNvPr>
          <p:cNvSpPr>
            <a:spLocks noGrp="1"/>
          </p:cNvSpPr>
          <p:nvPr>
            <p:ph idx="1"/>
          </p:nvPr>
        </p:nvSpPr>
        <p:spPr>
          <a:xfrm>
            <a:off x="1038789" y="1902881"/>
            <a:ext cx="4607560" cy="1751620"/>
          </a:xfrm>
        </p:spPr>
        <p:txBody>
          <a:bodyPr anchor="ctr">
            <a:normAutofit/>
          </a:bodyPr>
          <a:lstStyle/>
          <a:p>
            <a:pPr marL="0" indent="0" algn="ctr">
              <a:buNone/>
            </a:pPr>
            <a:r>
              <a:rPr lang="en-US" sz="3200">
                <a:solidFill>
                  <a:srgbClr val="C61935"/>
                </a:solidFill>
                <a:latin typeface="Arial" panose="020B0604020202020204" pitchFamily="34" charset="0"/>
                <a:cs typeface="Arial" panose="020B0604020202020204" pitchFamily="34" charset="0"/>
              </a:rPr>
              <a:t>System Selection</a:t>
            </a:r>
            <a:endParaRPr lang="en-US" sz="3200">
              <a:solidFill>
                <a:srgbClr val="C00000"/>
              </a:solidFill>
              <a:latin typeface="Arial" panose="020B0604020202020204" pitchFamily="34" charset="0"/>
              <a:cs typeface="Arial" panose="020B0604020202020204" pitchFamily="34" charset="0"/>
            </a:endParaRPr>
          </a:p>
          <a:p>
            <a:pPr marL="0" indent="0" algn="ctr">
              <a:buNone/>
            </a:pPr>
            <a:r>
              <a:rPr lang="en-US" sz="3200">
                <a:latin typeface="Arial" panose="020B0604020202020204" pitchFamily="34" charset="0"/>
                <a:cs typeface="Arial" panose="020B0604020202020204" pitchFamily="34" charset="0"/>
              </a:rPr>
              <a:t>What (single) platform should we use?</a:t>
            </a:r>
          </a:p>
        </p:txBody>
      </p:sp>
      <p:sp>
        <p:nvSpPr>
          <p:cNvPr id="12" name="Rectangle 11">
            <a:extLst>
              <a:ext uri="{FF2B5EF4-FFF2-40B4-BE49-F238E27FC236}">
                <a16:creationId xmlns:a16="http://schemas.microsoft.com/office/drawing/2014/main" id="{A51D97E6-6DFC-4ED7-8FBF-32E4F6B9271D}"/>
              </a:ext>
            </a:extLst>
          </p:cNvPr>
          <p:cNvSpPr/>
          <p:nvPr/>
        </p:nvSpPr>
        <p:spPr>
          <a:xfrm>
            <a:off x="6313714" y="1717663"/>
            <a:ext cx="4889863" cy="21443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C2A28073-FD1E-4D08-AB88-B14325FEC4CB}"/>
              </a:ext>
            </a:extLst>
          </p:cNvPr>
          <p:cNvSpPr txBox="1">
            <a:spLocks/>
          </p:cNvSpPr>
          <p:nvPr/>
        </p:nvSpPr>
        <p:spPr>
          <a:xfrm>
            <a:off x="6452325" y="1902881"/>
            <a:ext cx="4607560" cy="175162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a:solidFill>
                  <a:srgbClr val="C61935"/>
                </a:solidFill>
                <a:latin typeface="Arial" panose="020B0604020202020204" pitchFamily="34" charset="0"/>
                <a:cs typeface="Arial" panose="020B0604020202020204" pitchFamily="34" charset="0"/>
              </a:rPr>
              <a:t>Implementation</a:t>
            </a:r>
          </a:p>
          <a:p>
            <a:pPr marL="0" indent="0" algn="ctr">
              <a:buFont typeface="Arial" panose="020B0604020202020204" pitchFamily="34" charset="0"/>
              <a:buNone/>
            </a:pPr>
            <a:r>
              <a:rPr lang="en-US" sz="3200">
                <a:latin typeface="Arial" panose="020B0604020202020204" pitchFamily="34" charset="0"/>
                <a:cs typeface="Arial" panose="020B0604020202020204" pitchFamily="34" charset="0"/>
              </a:rPr>
              <a:t>How will we get the system up and running?</a:t>
            </a:r>
          </a:p>
        </p:txBody>
      </p:sp>
      <p:sp>
        <p:nvSpPr>
          <p:cNvPr id="14" name="Rectangle 13">
            <a:extLst>
              <a:ext uri="{FF2B5EF4-FFF2-40B4-BE49-F238E27FC236}">
                <a16:creationId xmlns:a16="http://schemas.microsoft.com/office/drawing/2014/main" id="{9FC05A0E-3680-4105-ADFF-FDAF105C9B20}"/>
              </a:ext>
            </a:extLst>
          </p:cNvPr>
          <p:cNvSpPr/>
          <p:nvPr/>
        </p:nvSpPr>
        <p:spPr>
          <a:xfrm>
            <a:off x="900178" y="4282958"/>
            <a:ext cx="4889863" cy="21443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3AFD5E01-8EC1-489E-B3F4-3E5F844902E3}"/>
              </a:ext>
            </a:extLst>
          </p:cNvPr>
          <p:cNvSpPr txBox="1">
            <a:spLocks/>
          </p:cNvSpPr>
          <p:nvPr/>
        </p:nvSpPr>
        <p:spPr>
          <a:xfrm>
            <a:off x="1038789" y="4468176"/>
            <a:ext cx="4607560" cy="175162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a:solidFill>
                  <a:srgbClr val="C61935"/>
                </a:solidFill>
                <a:latin typeface="Arial" panose="020B0604020202020204" pitchFamily="34" charset="0"/>
                <a:cs typeface="Arial" panose="020B0604020202020204" pitchFamily="34" charset="0"/>
              </a:rPr>
              <a:t>Ongoing Support</a:t>
            </a:r>
          </a:p>
          <a:p>
            <a:pPr marL="0" indent="0" algn="ctr">
              <a:buFont typeface="Arial" panose="020B0604020202020204" pitchFamily="34" charset="0"/>
              <a:buNone/>
            </a:pPr>
            <a:r>
              <a:rPr lang="en-US" sz="3200">
                <a:latin typeface="Arial" panose="020B0604020202020204" pitchFamily="34" charset="0"/>
                <a:cs typeface="Arial" panose="020B0604020202020204" pitchFamily="34" charset="0"/>
              </a:rPr>
              <a:t>Who will oversee and maintain the system?</a:t>
            </a:r>
            <a:endParaRPr lang="en-US" sz="3200">
              <a:solidFill>
                <a:srgbClr val="C00000"/>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4CB9AC77-91FA-4E36-8AA7-EB88A6065E85}"/>
              </a:ext>
            </a:extLst>
          </p:cNvPr>
          <p:cNvSpPr/>
          <p:nvPr/>
        </p:nvSpPr>
        <p:spPr>
          <a:xfrm>
            <a:off x="6313714" y="4268572"/>
            <a:ext cx="4889863" cy="21443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8BCE5FA6-F694-4E16-A0CF-90CDC8DA2EF6}"/>
              </a:ext>
            </a:extLst>
          </p:cNvPr>
          <p:cNvSpPr txBox="1">
            <a:spLocks/>
          </p:cNvSpPr>
          <p:nvPr/>
        </p:nvSpPr>
        <p:spPr>
          <a:xfrm>
            <a:off x="6452325" y="4453790"/>
            <a:ext cx="4607560" cy="175162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a:solidFill>
                  <a:srgbClr val="C61935"/>
                </a:solidFill>
                <a:latin typeface="Arial" panose="020B0604020202020204" pitchFamily="34" charset="0"/>
                <a:cs typeface="Arial" panose="020B0604020202020204" pitchFamily="34" charset="0"/>
              </a:rPr>
              <a:t>Oversight</a:t>
            </a:r>
          </a:p>
          <a:p>
            <a:pPr marL="0" indent="0" algn="ctr">
              <a:buFont typeface="Arial" panose="020B0604020202020204" pitchFamily="34" charset="0"/>
              <a:buNone/>
            </a:pPr>
            <a:r>
              <a:rPr lang="en-US" sz="3200">
                <a:latin typeface="Arial" panose="020B0604020202020204" pitchFamily="34" charset="0"/>
                <a:cs typeface="Arial" panose="020B0604020202020204" pitchFamily="34" charset="0"/>
              </a:rPr>
              <a:t>Who will gather ongoing feedback?</a:t>
            </a:r>
            <a:endParaRPr lang="en-US" sz="3200">
              <a:solidFill>
                <a:srgbClr val="C6193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012718"/>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6E23650-A610-45CB-B347-3E75CB24640C}"/>
              </a:ext>
            </a:extLst>
          </p:cNvPr>
          <p:cNvSpPr/>
          <p:nvPr/>
        </p:nvSpPr>
        <p:spPr>
          <a:xfrm>
            <a:off x="4654517" y="300677"/>
            <a:ext cx="2340004" cy="29042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88337F3-EB0D-4EB1-815F-98BB956F9032}"/>
              </a:ext>
            </a:extLst>
          </p:cNvPr>
          <p:cNvSpPr/>
          <p:nvPr/>
        </p:nvSpPr>
        <p:spPr>
          <a:xfrm>
            <a:off x="9635039" y="299983"/>
            <a:ext cx="2349773" cy="29660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0A1BF3B-44B0-44D1-A0A8-51794073884C}"/>
              </a:ext>
            </a:extLst>
          </p:cNvPr>
          <p:cNvSpPr/>
          <p:nvPr/>
        </p:nvSpPr>
        <p:spPr>
          <a:xfrm>
            <a:off x="7210293" y="3495610"/>
            <a:ext cx="2232543" cy="29804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2CB951C-7986-4AEC-A1CD-15F6584A09A0}"/>
              </a:ext>
            </a:extLst>
          </p:cNvPr>
          <p:cNvSpPr/>
          <p:nvPr/>
        </p:nvSpPr>
        <p:spPr>
          <a:xfrm>
            <a:off x="7227391" y="283076"/>
            <a:ext cx="2232543" cy="29804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C70EB81-2D92-41FA-A201-BBFDF348358D}"/>
              </a:ext>
            </a:extLst>
          </p:cNvPr>
          <p:cNvSpPr/>
          <p:nvPr/>
        </p:nvSpPr>
        <p:spPr>
          <a:xfrm>
            <a:off x="4653057" y="3509967"/>
            <a:ext cx="2346456" cy="29804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4E183AF-A729-4D5B-B40E-401441EBFBD5}"/>
              </a:ext>
            </a:extLst>
          </p:cNvPr>
          <p:cNvSpPr>
            <a:spLocks noGrp="1"/>
          </p:cNvSpPr>
          <p:nvPr>
            <p:ph type="title"/>
          </p:nvPr>
        </p:nvSpPr>
        <p:spPr>
          <a:xfrm rot="-5400000">
            <a:off x="-2549243" y="2352527"/>
            <a:ext cx="6956141" cy="2046302"/>
          </a:xfrm>
        </p:spPr>
        <p:txBody>
          <a:bodyPr>
            <a:normAutofit/>
          </a:bodyPr>
          <a:lstStyle/>
          <a:p>
            <a:pPr algn="ctr"/>
            <a:r>
              <a:rPr lang="en-US" sz="5400" b="1">
                <a:solidFill>
                  <a:srgbClr val="C61935"/>
                </a:solidFill>
                <a:latin typeface="Arial" panose="020B0604020202020204" pitchFamily="34" charset="0"/>
                <a:cs typeface="Arial" panose="020B0604020202020204" pitchFamily="34" charset="0"/>
              </a:rPr>
              <a:t>Criteria for System Selection</a:t>
            </a:r>
          </a:p>
        </p:txBody>
      </p:sp>
      <p:sp>
        <p:nvSpPr>
          <p:cNvPr id="3" name="Content Placeholder 2">
            <a:extLst>
              <a:ext uri="{FF2B5EF4-FFF2-40B4-BE49-F238E27FC236}">
                <a16:creationId xmlns:a16="http://schemas.microsoft.com/office/drawing/2014/main" id="{8C3E9605-1B53-401A-8CB8-B7461F66EBF9}"/>
              </a:ext>
            </a:extLst>
          </p:cNvPr>
          <p:cNvSpPr>
            <a:spLocks noGrp="1"/>
          </p:cNvSpPr>
          <p:nvPr>
            <p:ph idx="1"/>
          </p:nvPr>
        </p:nvSpPr>
        <p:spPr>
          <a:xfrm>
            <a:off x="7276238" y="5138283"/>
            <a:ext cx="2081012" cy="1548592"/>
          </a:xfrm>
        </p:spPr>
        <p:txBody>
          <a:bodyPr anchor="t">
            <a:normAutofit/>
          </a:bodyPr>
          <a:lstStyle/>
          <a:p>
            <a:pPr marL="0" indent="0" algn="ctr">
              <a:buNone/>
            </a:pPr>
            <a:r>
              <a:rPr lang="en-US">
                <a:latin typeface="Arial" panose="020B0604020202020204" pitchFamily="34" charset="0"/>
                <a:cs typeface="Arial" panose="020B0604020202020204" pitchFamily="34" charset="0"/>
              </a:rPr>
              <a:t>“Out-of-box” platform</a:t>
            </a:r>
          </a:p>
        </p:txBody>
      </p:sp>
      <p:sp>
        <p:nvSpPr>
          <p:cNvPr id="13" name="Content Placeholder 2">
            <a:extLst>
              <a:ext uri="{FF2B5EF4-FFF2-40B4-BE49-F238E27FC236}">
                <a16:creationId xmlns:a16="http://schemas.microsoft.com/office/drawing/2014/main" id="{C2A28073-FD1E-4D08-AB88-B14325FEC4CB}"/>
              </a:ext>
            </a:extLst>
          </p:cNvPr>
          <p:cNvSpPr txBox="1">
            <a:spLocks/>
          </p:cNvSpPr>
          <p:nvPr/>
        </p:nvSpPr>
        <p:spPr>
          <a:xfrm>
            <a:off x="4539317" y="5127766"/>
            <a:ext cx="2493231" cy="144669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Security &amp; access features</a:t>
            </a:r>
          </a:p>
        </p:txBody>
      </p:sp>
      <p:sp>
        <p:nvSpPr>
          <p:cNvPr id="15" name="Content Placeholder 2">
            <a:extLst>
              <a:ext uri="{FF2B5EF4-FFF2-40B4-BE49-F238E27FC236}">
                <a16:creationId xmlns:a16="http://schemas.microsoft.com/office/drawing/2014/main" id="{3AFD5E01-8EC1-489E-B3F4-3E5F844902E3}"/>
              </a:ext>
            </a:extLst>
          </p:cNvPr>
          <p:cNvSpPr txBox="1">
            <a:spLocks/>
          </p:cNvSpPr>
          <p:nvPr/>
        </p:nvSpPr>
        <p:spPr>
          <a:xfrm>
            <a:off x="9833402" y="1918196"/>
            <a:ext cx="1972583" cy="16372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Unit ownership of content</a:t>
            </a:r>
          </a:p>
        </p:txBody>
      </p:sp>
      <p:sp>
        <p:nvSpPr>
          <p:cNvPr id="17" name="Content Placeholder 2">
            <a:extLst>
              <a:ext uri="{FF2B5EF4-FFF2-40B4-BE49-F238E27FC236}">
                <a16:creationId xmlns:a16="http://schemas.microsoft.com/office/drawing/2014/main" id="{8BCE5FA6-F694-4E16-A0CF-90CDC8DA2EF6}"/>
              </a:ext>
            </a:extLst>
          </p:cNvPr>
          <p:cNvSpPr txBox="1">
            <a:spLocks/>
          </p:cNvSpPr>
          <p:nvPr/>
        </p:nvSpPr>
        <p:spPr>
          <a:xfrm>
            <a:off x="7412049" y="1900875"/>
            <a:ext cx="1914562" cy="1307584"/>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Robust search tools</a:t>
            </a:r>
            <a:endParaRPr lang="en-US">
              <a:solidFill>
                <a:srgbClr val="C00000"/>
              </a:solidFill>
              <a:latin typeface="Arial" panose="020B0604020202020204" pitchFamily="34" charset="0"/>
              <a:cs typeface="Arial" panose="020B0604020202020204" pitchFamily="34" charset="0"/>
            </a:endParaRPr>
          </a:p>
        </p:txBody>
      </p:sp>
      <p:sp>
        <p:nvSpPr>
          <p:cNvPr id="16" name="Content Placeholder 2">
            <a:extLst>
              <a:ext uri="{FF2B5EF4-FFF2-40B4-BE49-F238E27FC236}">
                <a16:creationId xmlns:a16="http://schemas.microsoft.com/office/drawing/2014/main" id="{9729AB85-AB26-4B5E-9A98-6B0ECE994C2B}"/>
              </a:ext>
            </a:extLst>
          </p:cNvPr>
          <p:cNvSpPr txBox="1">
            <a:spLocks/>
          </p:cNvSpPr>
          <p:nvPr/>
        </p:nvSpPr>
        <p:spPr>
          <a:xfrm>
            <a:off x="4847060" y="1943528"/>
            <a:ext cx="1972583" cy="16372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End user navigation features</a:t>
            </a:r>
          </a:p>
        </p:txBody>
      </p:sp>
      <p:pic>
        <p:nvPicPr>
          <p:cNvPr id="4" name="Graphic 3" descr="Lock with solid fill">
            <a:extLst>
              <a:ext uri="{FF2B5EF4-FFF2-40B4-BE49-F238E27FC236}">
                <a16:creationId xmlns:a16="http://schemas.microsoft.com/office/drawing/2014/main" id="{B990B91A-280D-38C6-1CC3-277047FDB9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23899" y="3509967"/>
            <a:ext cx="1524069" cy="1524069"/>
          </a:xfrm>
          <a:prstGeom prst="rect">
            <a:avLst/>
          </a:prstGeom>
        </p:spPr>
      </p:pic>
      <p:pic>
        <p:nvPicPr>
          <p:cNvPr id="8" name="Graphic 7" descr="Research with solid fill">
            <a:extLst>
              <a:ext uri="{FF2B5EF4-FFF2-40B4-BE49-F238E27FC236}">
                <a16:creationId xmlns:a16="http://schemas.microsoft.com/office/drawing/2014/main" id="{689AB6B9-98B9-2359-4A3D-251185A2570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04203" y="297433"/>
            <a:ext cx="1495354" cy="1495354"/>
          </a:xfrm>
          <a:prstGeom prst="rect">
            <a:avLst/>
          </a:prstGeom>
        </p:spPr>
      </p:pic>
      <p:pic>
        <p:nvPicPr>
          <p:cNvPr id="14" name="Graphic 13" descr="Packing Box Open outline">
            <a:extLst>
              <a:ext uri="{FF2B5EF4-FFF2-40B4-BE49-F238E27FC236}">
                <a16:creationId xmlns:a16="http://schemas.microsoft.com/office/drawing/2014/main" id="{4157FFE4-C097-F22E-7DA2-F36E8D380E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79265" y="3495610"/>
            <a:ext cx="1594434" cy="1594434"/>
          </a:xfrm>
          <a:prstGeom prst="rect">
            <a:avLst/>
          </a:prstGeom>
        </p:spPr>
      </p:pic>
      <p:pic>
        <p:nvPicPr>
          <p:cNvPr id="25" name="Graphic 24" descr="Direction with solid fill">
            <a:extLst>
              <a:ext uri="{FF2B5EF4-FFF2-40B4-BE49-F238E27FC236}">
                <a16:creationId xmlns:a16="http://schemas.microsoft.com/office/drawing/2014/main" id="{0918A875-6981-A045-AAC6-6730DC28751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981762" y="250848"/>
            <a:ext cx="1703180" cy="1703180"/>
          </a:xfrm>
          <a:prstGeom prst="rect">
            <a:avLst/>
          </a:prstGeom>
        </p:spPr>
      </p:pic>
      <p:sp>
        <p:nvSpPr>
          <p:cNvPr id="26" name="Rectangle 25">
            <a:extLst>
              <a:ext uri="{FF2B5EF4-FFF2-40B4-BE49-F238E27FC236}">
                <a16:creationId xmlns:a16="http://schemas.microsoft.com/office/drawing/2014/main" id="{FCA35DC2-D8D4-9FDD-66D7-DD03ACD623C9}"/>
              </a:ext>
            </a:extLst>
          </p:cNvPr>
          <p:cNvSpPr/>
          <p:nvPr/>
        </p:nvSpPr>
        <p:spPr>
          <a:xfrm>
            <a:off x="2046086" y="3509967"/>
            <a:ext cx="2346456" cy="29660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ontent Placeholder 2">
            <a:extLst>
              <a:ext uri="{FF2B5EF4-FFF2-40B4-BE49-F238E27FC236}">
                <a16:creationId xmlns:a16="http://schemas.microsoft.com/office/drawing/2014/main" id="{85849274-DEFA-053D-A22F-5F9DDFAB1F63}"/>
              </a:ext>
            </a:extLst>
          </p:cNvPr>
          <p:cNvSpPr txBox="1">
            <a:spLocks/>
          </p:cNvSpPr>
          <p:nvPr/>
        </p:nvSpPr>
        <p:spPr>
          <a:xfrm>
            <a:off x="1975850" y="5166562"/>
            <a:ext cx="2493231" cy="144669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Versioning</a:t>
            </a:r>
          </a:p>
        </p:txBody>
      </p:sp>
      <p:sp>
        <p:nvSpPr>
          <p:cNvPr id="29" name="Rectangle 28">
            <a:extLst>
              <a:ext uri="{FF2B5EF4-FFF2-40B4-BE49-F238E27FC236}">
                <a16:creationId xmlns:a16="http://schemas.microsoft.com/office/drawing/2014/main" id="{6E2A0AB8-9845-0ACB-9C11-5E6471E4977A}"/>
              </a:ext>
            </a:extLst>
          </p:cNvPr>
          <p:cNvSpPr/>
          <p:nvPr/>
        </p:nvSpPr>
        <p:spPr>
          <a:xfrm>
            <a:off x="9637097" y="3509967"/>
            <a:ext cx="2346456" cy="29660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ontent Placeholder 2">
            <a:extLst>
              <a:ext uri="{FF2B5EF4-FFF2-40B4-BE49-F238E27FC236}">
                <a16:creationId xmlns:a16="http://schemas.microsoft.com/office/drawing/2014/main" id="{11339E7F-6950-CA30-1D46-CAB5036B9269}"/>
              </a:ext>
            </a:extLst>
          </p:cNvPr>
          <p:cNvSpPr txBox="1">
            <a:spLocks/>
          </p:cNvSpPr>
          <p:nvPr/>
        </p:nvSpPr>
        <p:spPr>
          <a:xfrm>
            <a:off x="9570718" y="5093980"/>
            <a:ext cx="2493231" cy="144669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atin typeface="Arial" panose="020B0604020202020204" pitchFamily="34" charset="0"/>
                <a:cs typeface="Arial" panose="020B0604020202020204" pitchFamily="34" charset="0"/>
              </a:rPr>
              <a:t>Web accessibility functions</a:t>
            </a:r>
          </a:p>
        </p:txBody>
      </p:sp>
      <p:pic>
        <p:nvPicPr>
          <p:cNvPr id="33" name="Graphic 32" descr="Eye with solid fill">
            <a:extLst>
              <a:ext uri="{FF2B5EF4-FFF2-40B4-BE49-F238E27FC236}">
                <a16:creationId xmlns:a16="http://schemas.microsoft.com/office/drawing/2014/main" id="{D6A5AABF-A8F1-60D3-3037-642B735D831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972906" y="3493673"/>
            <a:ext cx="1641028" cy="1641028"/>
          </a:xfrm>
          <a:prstGeom prst="rect">
            <a:avLst/>
          </a:prstGeom>
        </p:spPr>
      </p:pic>
      <p:pic>
        <p:nvPicPr>
          <p:cNvPr id="36" name="Graphic 35" descr="Blog with solid fill">
            <a:extLst>
              <a:ext uri="{FF2B5EF4-FFF2-40B4-BE49-F238E27FC236}">
                <a16:creationId xmlns:a16="http://schemas.microsoft.com/office/drawing/2014/main" id="{01E8CD98-DD6D-573F-0D4B-7E411A450892}"/>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081069" y="363814"/>
            <a:ext cx="1477248" cy="1477248"/>
          </a:xfrm>
          <a:prstGeom prst="rect">
            <a:avLst/>
          </a:prstGeom>
        </p:spPr>
      </p:pic>
      <p:pic>
        <p:nvPicPr>
          <p:cNvPr id="23" name="Graphic 22" descr="Repeat with solid fill">
            <a:extLst>
              <a:ext uri="{FF2B5EF4-FFF2-40B4-BE49-F238E27FC236}">
                <a16:creationId xmlns:a16="http://schemas.microsoft.com/office/drawing/2014/main" id="{C456619F-D4EE-B561-B723-F10928776F23}"/>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422097" y="3572128"/>
            <a:ext cx="1594434" cy="1594434"/>
          </a:xfrm>
          <a:prstGeom prst="rect">
            <a:avLst/>
          </a:prstGeom>
        </p:spPr>
      </p:pic>
      <p:sp>
        <p:nvSpPr>
          <p:cNvPr id="2" name="Rectangle 1">
            <a:extLst>
              <a:ext uri="{FF2B5EF4-FFF2-40B4-BE49-F238E27FC236}">
                <a16:creationId xmlns:a16="http://schemas.microsoft.com/office/drawing/2014/main" id="{B04A02CC-6E97-8F59-A3B1-6AAEBF0CD9F1}"/>
              </a:ext>
            </a:extLst>
          </p:cNvPr>
          <p:cNvSpPr/>
          <p:nvPr/>
        </p:nvSpPr>
        <p:spPr>
          <a:xfrm>
            <a:off x="2085209" y="290907"/>
            <a:ext cx="2340004" cy="29042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a:extLst>
              <a:ext uri="{FF2B5EF4-FFF2-40B4-BE49-F238E27FC236}">
                <a16:creationId xmlns:a16="http://schemas.microsoft.com/office/drawing/2014/main" id="{41C2B658-B175-5933-26F2-C595BAD712BC}"/>
              </a:ext>
            </a:extLst>
          </p:cNvPr>
          <p:cNvSpPr txBox="1">
            <a:spLocks/>
          </p:cNvSpPr>
          <p:nvPr/>
        </p:nvSpPr>
        <p:spPr>
          <a:xfrm>
            <a:off x="2277752" y="1933758"/>
            <a:ext cx="1972583" cy="16372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atin typeface="Arial"/>
                <a:cs typeface="Arial"/>
              </a:rPr>
              <a:t>Existing platform</a:t>
            </a:r>
            <a:endParaRPr lang="en-US"/>
          </a:p>
        </p:txBody>
      </p:sp>
      <p:pic>
        <p:nvPicPr>
          <p:cNvPr id="10" name="Graphic 9" descr="Dollar with solid fill">
            <a:extLst>
              <a:ext uri="{FF2B5EF4-FFF2-40B4-BE49-F238E27FC236}">
                <a16:creationId xmlns:a16="http://schemas.microsoft.com/office/drawing/2014/main" id="{0FF8289F-967C-EAF5-D180-A8DD9578904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2541954" y="343877"/>
            <a:ext cx="1432169" cy="1490784"/>
          </a:xfrm>
          <a:prstGeom prst="rect">
            <a:avLst/>
          </a:prstGeom>
        </p:spPr>
      </p:pic>
    </p:spTree>
    <p:extLst>
      <p:ext uri="{BB962C8B-B14F-4D97-AF65-F5344CB8AC3E}">
        <p14:creationId xmlns:p14="http://schemas.microsoft.com/office/powerpoint/2010/main" val="4089142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27F8CDE-1B5A-47A7-A85E-371555647156}"/>
              </a:ext>
            </a:extLst>
          </p:cNvPr>
          <p:cNvSpPr/>
          <p:nvPr/>
        </p:nvSpPr>
        <p:spPr>
          <a:xfrm>
            <a:off x="753979" y="1533340"/>
            <a:ext cx="4419600" cy="50863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4E183AF-A729-4D5B-B40E-401441EBFBD5}"/>
              </a:ext>
            </a:extLst>
          </p:cNvPr>
          <p:cNvSpPr>
            <a:spLocks noGrp="1"/>
          </p:cNvSpPr>
          <p:nvPr>
            <p:ph type="title"/>
          </p:nvPr>
        </p:nvSpPr>
        <p:spPr>
          <a:xfrm>
            <a:off x="471182" y="238310"/>
            <a:ext cx="11249636" cy="1325563"/>
          </a:xfrm>
        </p:spPr>
        <p:txBody>
          <a:bodyPr/>
          <a:lstStyle/>
          <a:p>
            <a:pPr algn="ctr"/>
            <a:r>
              <a:rPr lang="en-US" b="1">
                <a:solidFill>
                  <a:srgbClr val="C61935"/>
                </a:solidFill>
                <a:latin typeface="Arial" panose="020B0604020202020204" pitchFamily="34" charset="0"/>
                <a:cs typeface="Arial" panose="020B0604020202020204" pitchFamily="34" charset="0"/>
              </a:rPr>
              <a:t>System Selection Decision</a:t>
            </a:r>
          </a:p>
        </p:txBody>
      </p:sp>
      <p:sp>
        <p:nvSpPr>
          <p:cNvPr id="6" name="Content Placeholder 5">
            <a:extLst>
              <a:ext uri="{FF2B5EF4-FFF2-40B4-BE49-F238E27FC236}">
                <a16:creationId xmlns:a16="http://schemas.microsoft.com/office/drawing/2014/main" id="{341D1FEF-CF2E-4208-B0F6-D41093ADE88A}"/>
              </a:ext>
            </a:extLst>
          </p:cNvPr>
          <p:cNvSpPr>
            <a:spLocks noGrp="1"/>
          </p:cNvSpPr>
          <p:nvPr>
            <p:ph sz="half" idx="2"/>
          </p:nvPr>
        </p:nvSpPr>
        <p:spPr>
          <a:xfrm>
            <a:off x="940790" y="1908683"/>
            <a:ext cx="4045978" cy="4472697"/>
          </a:xfrm>
        </p:spPr>
        <p:txBody>
          <a:bodyPr anchor="ctr">
            <a:normAutofit/>
          </a:bodyPr>
          <a:lstStyle/>
          <a:p>
            <a:pPr marL="0" indent="0" algn="ctr">
              <a:buNone/>
            </a:pPr>
            <a:r>
              <a:rPr lang="en-US" sz="3200" b="1">
                <a:solidFill>
                  <a:srgbClr val="C61935"/>
                </a:solidFill>
                <a:latin typeface="Arial"/>
                <a:cs typeface="Arial"/>
              </a:rPr>
              <a:t>Reviewed Systems Included:</a:t>
            </a:r>
            <a:endParaRPr lang="en-US" sz="3200" b="1">
              <a:latin typeface="Arial"/>
              <a:cs typeface="Arial"/>
            </a:endParaRPr>
          </a:p>
          <a:p>
            <a:pPr marL="0" indent="0" algn="ctr">
              <a:buNone/>
            </a:pPr>
            <a:r>
              <a:rPr lang="en-US">
                <a:latin typeface="Arial"/>
                <a:cs typeface="Arial"/>
              </a:rPr>
              <a:t>Moodle</a:t>
            </a:r>
          </a:p>
          <a:p>
            <a:pPr marL="0" indent="0" algn="ctr">
              <a:buNone/>
            </a:pPr>
            <a:r>
              <a:rPr lang="en-US">
                <a:latin typeface="Arial"/>
                <a:cs typeface="Arial"/>
              </a:rPr>
              <a:t>NEOGOV</a:t>
            </a:r>
          </a:p>
          <a:p>
            <a:pPr marL="0" indent="0" algn="ctr">
              <a:buNone/>
            </a:pPr>
            <a:r>
              <a:rPr lang="en-US">
                <a:latin typeface="Arial"/>
                <a:cs typeface="Arial"/>
              </a:rPr>
              <a:t>SharePoint</a:t>
            </a:r>
          </a:p>
          <a:p>
            <a:pPr marL="0" indent="0" algn="ctr">
              <a:buNone/>
            </a:pPr>
            <a:r>
              <a:rPr lang="en-US">
                <a:latin typeface="Arial"/>
                <a:cs typeface="Arial"/>
              </a:rPr>
              <a:t>Sitefinity</a:t>
            </a:r>
          </a:p>
          <a:p>
            <a:pPr marL="0" indent="0" algn="ctr">
              <a:buNone/>
            </a:pPr>
            <a:r>
              <a:rPr lang="en-US">
                <a:latin typeface="Arial"/>
                <a:cs typeface="Arial"/>
              </a:rPr>
              <a:t>Team Dynamics</a:t>
            </a:r>
          </a:p>
          <a:p>
            <a:pPr marL="0" indent="0" algn="ctr">
              <a:buNone/>
            </a:pPr>
            <a:r>
              <a:rPr lang="en-US" err="1">
                <a:latin typeface="Arial" panose="020B0604020202020204" pitchFamily="34" charset="0"/>
                <a:cs typeface="Arial" panose="020B0604020202020204" pitchFamily="34" charset="0"/>
              </a:rPr>
              <a:t>Wordpress</a:t>
            </a:r>
            <a:r>
              <a:rPr lang="en-US">
                <a:latin typeface="Arial" panose="020B0604020202020204" pitchFamily="34" charset="0"/>
                <a:cs typeface="Arial" panose="020B0604020202020204" pitchFamily="34" charset="0"/>
              </a:rPr>
              <a:t> Server</a:t>
            </a:r>
          </a:p>
        </p:txBody>
      </p:sp>
      <p:sp>
        <p:nvSpPr>
          <p:cNvPr id="2" name="Arrow: Right 1">
            <a:extLst>
              <a:ext uri="{FF2B5EF4-FFF2-40B4-BE49-F238E27FC236}">
                <a16:creationId xmlns:a16="http://schemas.microsoft.com/office/drawing/2014/main" id="{D1DA55D8-812A-F656-E799-443FBDFC88A1}"/>
              </a:ext>
            </a:extLst>
          </p:cNvPr>
          <p:cNvSpPr/>
          <p:nvPr/>
        </p:nvSpPr>
        <p:spPr>
          <a:xfrm>
            <a:off x="5599724" y="3635859"/>
            <a:ext cx="1275348" cy="601578"/>
          </a:xfrm>
          <a:prstGeom prst="right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71676B5-680E-5F2D-634A-F2680B4AD84F}"/>
              </a:ext>
            </a:extLst>
          </p:cNvPr>
          <p:cNvSpPr/>
          <p:nvPr/>
        </p:nvSpPr>
        <p:spPr>
          <a:xfrm>
            <a:off x="7301218" y="1533340"/>
            <a:ext cx="4419600" cy="50863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5">
            <a:extLst>
              <a:ext uri="{FF2B5EF4-FFF2-40B4-BE49-F238E27FC236}">
                <a16:creationId xmlns:a16="http://schemas.microsoft.com/office/drawing/2014/main" id="{FBA9569E-10B6-F436-8919-A05FE57505F4}"/>
              </a:ext>
            </a:extLst>
          </p:cNvPr>
          <p:cNvSpPr txBox="1">
            <a:spLocks/>
          </p:cNvSpPr>
          <p:nvPr/>
        </p:nvSpPr>
        <p:spPr>
          <a:xfrm>
            <a:off x="7488029" y="1867223"/>
            <a:ext cx="4045978" cy="459373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b="1">
                <a:solidFill>
                  <a:srgbClr val="C61935"/>
                </a:solidFill>
                <a:latin typeface="Arial" panose="020B0604020202020204" pitchFamily="34" charset="0"/>
                <a:cs typeface="Arial" panose="020B0604020202020204" pitchFamily="34" charset="0"/>
              </a:rPr>
              <a:t>Selected System:</a:t>
            </a:r>
          </a:p>
          <a:p>
            <a:pPr marL="0" indent="0" algn="ctr">
              <a:buFont typeface="Arial" panose="020B0604020202020204" pitchFamily="34" charset="0"/>
              <a:buNone/>
            </a:pPr>
            <a:endParaRPr lang="en-US" sz="3200" b="1">
              <a:solidFill>
                <a:srgbClr val="C61935"/>
              </a:solidFill>
              <a:latin typeface="Arial" panose="020B0604020202020204" pitchFamily="34" charset="0"/>
              <a:cs typeface="Arial" panose="020B0604020202020204" pitchFamily="34" charset="0"/>
            </a:endParaRPr>
          </a:p>
          <a:p>
            <a:pPr marL="0" indent="0" algn="ctr">
              <a:buFont typeface="Arial" panose="020B0604020202020204" pitchFamily="34" charset="0"/>
              <a:buNone/>
            </a:pPr>
            <a:endParaRPr lang="en-US" sz="3200" b="1">
              <a:solidFill>
                <a:srgbClr val="C61935"/>
              </a:solidFill>
              <a:latin typeface="Arial" panose="020B0604020202020204" pitchFamily="34" charset="0"/>
              <a:cs typeface="Arial" panose="020B0604020202020204" pitchFamily="34" charset="0"/>
            </a:endParaRPr>
          </a:p>
          <a:p>
            <a:pPr marL="0" indent="0" algn="ctr">
              <a:buFont typeface="Arial" panose="020B0604020202020204" pitchFamily="34" charset="0"/>
              <a:buNone/>
            </a:pPr>
            <a:endParaRPr lang="en-US" sz="3200" b="1">
              <a:solidFill>
                <a:srgbClr val="C61935"/>
              </a:solidFill>
              <a:latin typeface="Arial" panose="020B0604020202020204" pitchFamily="34" charset="0"/>
              <a:cs typeface="Arial" panose="020B0604020202020204" pitchFamily="34" charset="0"/>
            </a:endParaRPr>
          </a:p>
          <a:p>
            <a:pPr marL="0" indent="0" algn="ctr">
              <a:buFont typeface="Arial" panose="020B0604020202020204" pitchFamily="34" charset="0"/>
              <a:buNone/>
            </a:pPr>
            <a:endParaRPr lang="en-US" sz="3200" b="1">
              <a:latin typeface="Arial" panose="020B0604020202020204" pitchFamily="34" charset="0"/>
              <a:cs typeface="Arial" panose="020B0604020202020204" pitchFamily="34" charset="0"/>
            </a:endParaRPr>
          </a:p>
          <a:p>
            <a:pPr marL="0" indent="0" algn="ctr">
              <a:buFont typeface="Arial" panose="020B0604020202020204" pitchFamily="34" charset="0"/>
              <a:buNone/>
            </a:pPr>
            <a:endParaRPr lang="en-US">
              <a:latin typeface="Arial" panose="020B0604020202020204" pitchFamily="34" charset="0"/>
              <a:cs typeface="Arial" panose="020B0604020202020204" pitchFamily="34" charset="0"/>
            </a:endParaRPr>
          </a:p>
          <a:p>
            <a:pPr marL="0" indent="0" algn="ctr">
              <a:buFont typeface="Arial" panose="020B0604020202020204" pitchFamily="34" charset="0"/>
              <a:buNone/>
            </a:pPr>
            <a:r>
              <a:rPr lang="en-US">
                <a:latin typeface="Arial" panose="020B0604020202020204" pitchFamily="34" charset="0"/>
                <a:cs typeface="Arial" panose="020B0604020202020204" pitchFamily="34" charset="0"/>
              </a:rPr>
              <a:t>SharePoint</a:t>
            </a:r>
          </a:p>
          <a:p>
            <a:pPr marL="0" indent="0" algn="ctr">
              <a:buFont typeface="Arial" panose="020B0604020202020204" pitchFamily="34" charset="0"/>
              <a:buNone/>
            </a:pPr>
            <a:endParaRPr lang="en-US">
              <a:latin typeface="Arial" panose="020B0604020202020204" pitchFamily="34" charset="0"/>
              <a:cs typeface="Arial" panose="020B0604020202020204" pitchFamily="34" charset="0"/>
            </a:endParaRPr>
          </a:p>
        </p:txBody>
      </p:sp>
      <p:pic>
        <p:nvPicPr>
          <p:cNvPr id="1028" name="Picture 4" descr="Microsoft SharePoint Alt macOS - Social media &amp; Logos Icons">
            <a:extLst>
              <a:ext uri="{FF2B5EF4-FFF2-40B4-BE49-F238E27FC236}">
                <a16:creationId xmlns:a16="http://schemas.microsoft.com/office/drawing/2014/main" id="{7797331A-994F-B039-856B-A4CA565913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7386" y="2557397"/>
            <a:ext cx="2767263" cy="2767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5560197"/>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770247-9F18-40FA-A2B3-99728DDE809F}"/>
              </a:ext>
            </a:extLst>
          </p:cNvPr>
          <p:cNvSpPr/>
          <p:nvPr/>
        </p:nvSpPr>
        <p:spPr>
          <a:xfrm>
            <a:off x="0" y="2838815"/>
            <a:ext cx="12192000" cy="1691640"/>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FE7E29A-E779-4283-873C-A3F729DB3462}"/>
              </a:ext>
            </a:extLst>
          </p:cNvPr>
          <p:cNvSpPr>
            <a:spLocks noGrp="1"/>
          </p:cNvSpPr>
          <p:nvPr>
            <p:ph type="title"/>
          </p:nvPr>
        </p:nvSpPr>
        <p:spPr>
          <a:xfrm>
            <a:off x="622298" y="3021853"/>
            <a:ext cx="10947401" cy="1325563"/>
          </a:xfrm>
        </p:spPr>
        <p:txBody>
          <a:bodyPr>
            <a:normAutofit/>
          </a:bodyPr>
          <a:lstStyle/>
          <a:p>
            <a:pPr algn="ctr"/>
            <a:r>
              <a:rPr lang="en-US" sz="4000" b="1" i="1">
                <a:solidFill>
                  <a:srgbClr val="C61935"/>
                </a:solidFill>
                <a:latin typeface="Arial" panose="020B0604020202020204" pitchFamily="34" charset="0"/>
                <a:ea typeface="Verdana" panose="020B0604030504040204" pitchFamily="34" charset="0"/>
                <a:cs typeface="Arial" panose="020B0604020202020204" pitchFamily="34" charset="0"/>
              </a:rPr>
              <a:t>RAZZLE DAZZLE PROTOTYPE TIME</a:t>
            </a:r>
          </a:p>
        </p:txBody>
      </p:sp>
    </p:spTree>
    <p:extLst>
      <p:ext uri="{BB962C8B-B14F-4D97-AF65-F5344CB8AC3E}">
        <p14:creationId xmlns:p14="http://schemas.microsoft.com/office/powerpoint/2010/main" val="3335799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E183AF-A729-4D5B-B40E-401441EBFBD5}"/>
              </a:ext>
            </a:extLst>
          </p:cNvPr>
          <p:cNvSpPr>
            <a:spLocks noGrp="1"/>
          </p:cNvSpPr>
          <p:nvPr>
            <p:ph type="title"/>
          </p:nvPr>
        </p:nvSpPr>
        <p:spPr>
          <a:xfrm>
            <a:off x="471182" y="107882"/>
            <a:ext cx="11239867" cy="885948"/>
          </a:xfrm>
        </p:spPr>
        <p:txBody>
          <a:bodyPr/>
          <a:lstStyle/>
          <a:p>
            <a:pPr algn="ctr"/>
            <a:r>
              <a:rPr lang="en-US" b="1">
                <a:solidFill>
                  <a:srgbClr val="C61935"/>
                </a:solidFill>
                <a:latin typeface="Arial"/>
                <a:cs typeface="Arial"/>
              </a:rPr>
              <a:t>Draft Roles and Responsibilities </a:t>
            </a:r>
            <a:endParaRPr lang="en-US" b="1">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D7F41A1E-47AE-7612-ECFC-7D1FC568D318}"/>
              </a:ext>
            </a:extLst>
          </p:cNvPr>
          <p:cNvGraphicFramePr>
            <a:graphicFrameLocks noGrp="1"/>
          </p:cNvGraphicFramePr>
          <p:nvPr>
            <p:extLst>
              <p:ext uri="{D42A27DB-BD31-4B8C-83A1-F6EECF244321}">
                <p14:modId xmlns:p14="http://schemas.microsoft.com/office/powerpoint/2010/main" val="2571888167"/>
              </p:ext>
            </p:extLst>
          </p:nvPr>
        </p:nvGraphicFramePr>
        <p:xfrm>
          <a:off x="471182" y="997008"/>
          <a:ext cx="11249633" cy="5481546"/>
        </p:xfrm>
        <a:graphic>
          <a:graphicData uri="http://schemas.openxmlformats.org/drawingml/2006/table">
            <a:tbl>
              <a:tblPr firstRow="1" bandRow="1">
                <a:tableStyleId>{5C22544A-7EE6-4342-B048-85BDC9FD1C3A}</a:tableStyleId>
              </a:tblPr>
              <a:tblGrid>
                <a:gridCol w="2349499">
                  <a:extLst>
                    <a:ext uri="{9D8B030D-6E8A-4147-A177-3AD203B41FA5}">
                      <a16:colId xmlns:a16="http://schemas.microsoft.com/office/drawing/2014/main" val="2304385125"/>
                    </a:ext>
                  </a:extLst>
                </a:gridCol>
                <a:gridCol w="4540249">
                  <a:extLst>
                    <a:ext uri="{9D8B030D-6E8A-4147-A177-3AD203B41FA5}">
                      <a16:colId xmlns:a16="http://schemas.microsoft.com/office/drawing/2014/main" val="1882500236"/>
                    </a:ext>
                  </a:extLst>
                </a:gridCol>
                <a:gridCol w="4359885">
                  <a:extLst>
                    <a:ext uri="{9D8B030D-6E8A-4147-A177-3AD203B41FA5}">
                      <a16:colId xmlns:a16="http://schemas.microsoft.com/office/drawing/2014/main" val="1333198733"/>
                    </a:ext>
                  </a:extLst>
                </a:gridCol>
              </a:tblGrid>
              <a:tr h="488894">
                <a:tc>
                  <a:txBody>
                    <a:bodyPr/>
                    <a:lstStyle/>
                    <a:p>
                      <a:r>
                        <a:rPr lang="en-US"/>
                        <a:t>Role</a:t>
                      </a:r>
                    </a:p>
                  </a:txBody>
                  <a:tcPr anchor="ctr"/>
                </a:tc>
                <a:tc>
                  <a:txBody>
                    <a:bodyPr/>
                    <a:lstStyle/>
                    <a:p>
                      <a:r>
                        <a:rPr lang="en-US"/>
                        <a:t>Implementation</a:t>
                      </a:r>
                    </a:p>
                  </a:txBody>
                  <a:tcPr anchor="ctr"/>
                </a:tc>
                <a:tc>
                  <a:txBody>
                    <a:bodyPr/>
                    <a:lstStyle/>
                    <a:p>
                      <a:r>
                        <a:rPr lang="en-US"/>
                        <a:t>Ongoing</a:t>
                      </a:r>
                    </a:p>
                  </a:txBody>
                  <a:tcPr anchor="ctr"/>
                </a:tc>
                <a:extLst>
                  <a:ext uri="{0D108BD9-81ED-4DB2-BD59-A6C34878D82A}">
                    <a16:rowId xmlns:a16="http://schemas.microsoft.com/office/drawing/2014/main" val="3615024422"/>
                  </a:ext>
                </a:extLst>
              </a:tr>
              <a:tr h="1248163">
                <a:tc>
                  <a:txBody>
                    <a:bodyPr/>
                    <a:lstStyle/>
                    <a:p>
                      <a:r>
                        <a:rPr lang="en-US" b="1"/>
                        <a:t>SharePoint Co-Leads </a:t>
                      </a:r>
                    </a:p>
                    <a:p>
                      <a:pPr marL="285750" lvl="0" indent="-285750">
                        <a:buFont typeface="Arial"/>
                        <a:buChar char="•"/>
                      </a:pPr>
                      <a:r>
                        <a:rPr lang="en-US" b="0"/>
                        <a:t>Julia Nicholson</a:t>
                      </a:r>
                    </a:p>
                    <a:p>
                      <a:pPr marL="285750" lvl="0" indent="-285750">
                        <a:buFont typeface="Arial"/>
                        <a:buChar char="•"/>
                      </a:pPr>
                      <a:r>
                        <a:rPr lang="en-US" b="0" err="1"/>
                        <a:t>InSS</a:t>
                      </a:r>
                      <a:r>
                        <a:rPr lang="en-US" b="0"/>
                        <a:t> Lead TBD</a:t>
                      </a:r>
                    </a:p>
                  </a:txBody>
                  <a:tcPr/>
                </a:tc>
                <a:tc>
                  <a:txBody>
                    <a:bodyPr/>
                    <a:lstStyle/>
                    <a:p>
                      <a:pPr marL="285750" lvl="0" indent="-285750">
                        <a:buFont typeface="Arial"/>
                        <a:buChar char="•"/>
                      </a:pPr>
                      <a:r>
                        <a:rPr lang="en-US"/>
                        <a:t>Oversee completion of project</a:t>
                      </a:r>
                    </a:p>
                    <a:p>
                      <a:pPr marL="285750" lvl="0" indent="-285750">
                        <a:buFont typeface="Arial"/>
                        <a:buChar char="•"/>
                      </a:pPr>
                      <a:r>
                        <a:rPr lang="en-US"/>
                        <a:t>Train and support implementation team</a:t>
                      </a:r>
                    </a:p>
                    <a:p>
                      <a:pPr marL="285750" lvl="0" indent="-285750">
                        <a:buFont typeface="Arial"/>
                        <a:buChar char="•"/>
                      </a:pPr>
                      <a:r>
                        <a:rPr lang="en-US"/>
                        <a:t>Communication with college</a:t>
                      </a:r>
                    </a:p>
                  </a:txBody>
                  <a:tcPr/>
                </a:tc>
                <a:tc>
                  <a:txBody>
                    <a:bodyPr/>
                    <a:lstStyle/>
                    <a:p>
                      <a:pPr marL="285750" indent="-285750">
                        <a:buFont typeface="Arial"/>
                        <a:buChar char="•"/>
                      </a:pPr>
                      <a:r>
                        <a:rPr lang="en-US"/>
                        <a:t>Provide ongoing training and support to editors</a:t>
                      </a:r>
                    </a:p>
                    <a:p>
                      <a:pPr marL="285750" lvl="0" indent="-285750">
                        <a:buFont typeface="Arial"/>
                        <a:buChar char="•"/>
                      </a:pPr>
                      <a:r>
                        <a:rPr lang="en-US"/>
                        <a:t>Ensure consistency in page structure</a:t>
                      </a:r>
                    </a:p>
                  </a:txBody>
                  <a:tcPr/>
                </a:tc>
                <a:extLst>
                  <a:ext uri="{0D108BD9-81ED-4DB2-BD59-A6C34878D82A}">
                    <a16:rowId xmlns:a16="http://schemas.microsoft.com/office/drawing/2014/main" val="4290540790"/>
                  </a:ext>
                </a:extLst>
              </a:tr>
              <a:tr h="1248163">
                <a:tc>
                  <a:txBody>
                    <a:bodyPr/>
                    <a:lstStyle/>
                    <a:p>
                      <a:r>
                        <a:rPr lang="en-US" b="1"/>
                        <a:t>Organizational Learning</a:t>
                      </a:r>
                    </a:p>
                  </a:txBody>
                  <a:tcPr/>
                </a:tc>
                <a:tc>
                  <a:txBody>
                    <a:bodyPr/>
                    <a:lstStyle/>
                    <a:p>
                      <a:pPr marL="285750" indent="-285750">
                        <a:buFont typeface="Arial"/>
                        <a:buChar char="•"/>
                      </a:pPr>
                      <a:r>
                        <a:rPr lang="en-US"/>
                        <a:t>Participate in inclusive planning</a:t>
                      </a:r>
                    </a:p>
                    <a:p>
                      <a:pPr marL="285750" lvl="0" indent="-285750">
                        <a:buFont typeface="Arial"/>
                        <a:buChar char="•"/>
                      </a:pPr>
                      <a:r>
                        <a:rPr lang="en-US"/>
                        <a:t>Lead feedback sessions</a:t>
                      </a:r>
                    </a:p>
                  </a:txBody>
                  <a:tcPr/>
                </a:tc>
                <a:tc>
                  <a:txBody>
                    <a:bodyPr/>
                    <a:lstStyle/>
                    <a:p>
                      <a:pPr marL="285750" indent="-285750">
                        <a:buFont typeface="Arial"/>
                        <a:buChar char="•"/>
                      </a:pPr>
                      <a:r>
                        <a:rPr lang="en-US"/>
                        <a:t>Review requests for new pages, features, or structures</a:t>
                      </a:r>
                    </a:p>
                    <a:p>
                      <a:pPr marL="285750" lvl="0" indent="-285750">
                        <a:buFont typeface="Arial"/>
                        <a:buChar char="•"/>
                      </a:pPr>
                      <a:r>
                        <a:rPr lang="en-US"/>
                        <a:t>Assist with ongoing assessment</a:t>
                      </a:r>
                    </a:p>
                  </a:txBody>
                  <a:tcPr/>
                </a:tc>
                <a:extLst>
                  <a:ext uri="{0D108BD9-81ED-4DB2-BD59-A6C34878D82A}">
                    <a16:rowId xmlns:a16="http://schemas.microsoft.com/office/drawing/2014/main" val="3484047600"/>
                  </a:ext>
                </a:extLst>
              </a:tr>
              <a:tr h="1248163">
                <a:tc>
                  <a:txBody>
                    <a:bodyPr/>
                    <a:lstStyle/>
                    <a:p>
                      <a:r>
                        <a:rPr lang="en-US" b="1"/>
                        <a:t>ITS Support Team</a:t>
                      </a:r>
                    </a:p>
                  </a:txBody>
                  <a:tcPr/>
                </a:tc>
                <a:tc>
                  <a:txBody>
                    <a:bodyPr/>
                    <a:lstStyle/>
                    <a:p>
                      <a:pPr marL="285750" lvl="0" indent="-285750">
                        <a:buFont typeface="Arial"/>
                        <a:buChar char="•"/>
                      </a:pPr>
                      <a:r>
                        <a:rPr lang="en-US"/>
                        <a:t>Configuration of SharePoint environment and access groups</a:t>
                      </a:r>
                    </a:p>
                    <a:p>
                      <a:pPr marL="285750" lvl="0" indent="-285750">
                        <a:buFont typeface="Arial"/>
                        <a:buChar char="•"/>
                      </a:pPr>
                      <a:r>
                        <a:rPr lang="en-US"/>
                        <a:t>Manage high-level system issues</a:t>
                      </a:r>
                    </a:p>
                  </a:txBody>
                  <a:tcPr/>
                </a:tc>
                <a:tc>
                  <a:txBody>
                    <a:bodyPr/>
                    <a:lstStyle/>
                    <a:p>
                      <a:pPr marL="285750" indent="-285750">
                        <a:buFont typeface="Arial"/>
                        <a:buChar char="•"/>
                      </a:pPr>
                      <a:r>
                        <a:rPr lang="en-US"/>
                        <a:t>Maintain system security and access </a:t>
                      </a:r>
                    </a:p>
                    <a:p>
                      <a:pPr marL="285750" lvl="0" indent="-285750">
                        <a:buFont typeface="Arial"/>
                        <a:buChar char="•"/>
                      </a:pPr>
                      <a:r>
                        <a:rPr lang="en-US"/>
                        <a:t>Respond to tier 2/3 technical issues</a:t>
                      </a:r>
                    </a:p>
                    <a:p>
                      <a:pPr marL="0" lvl="0" indent="0">
                        <a:buNone/>
                      </a:pPr>
                      <a:endParaRPr lang="en-US"/>
                    </a:p>
                  </a:txBody>
                  <a:tcPr/>
                </a:tc>
                <a:extLst>
                  <a:ext uri="{0D108BD9-81ED-4DB2-BD59-A6C34878D82A}">
                    <a16:rowId xmlns:a16="http://schemas.microsoft.com/office/drawing/2014/main" val="2527958148"/>
                  </a:ext>
                </a:extLst>
              </a:tr>
              <a:tr h="1248163">
                <a:tc>
                  <a:txBody>
                    <a:bodyPr/>
                    <a:lstStyle/>
                    <a:p>
                      <a:r>
                        <a:rPr lang="en-US" b="1"/>
                        <a:t>Department/Unit Designated Editors</a:t>
                      </a:r>
                    </a:p>
                  </a:txBody>
                  <a:tcPr/>
                </a:tc>
                <a:tc>
                  <a:txBody>
                    <a:bodyPr/>
                    <a:lstStyle/>
                    <a:p>
                      <a:pPr marL="285750" indent="-285750">
                        <a:buFont typeface="Arial"/>
                        <a:buChar char="•"/>
                      </a:pPr>
                      <a:r>
                        <a:rPr lang="en-US"/>
                        <a:t>Attend training sessions</a:t>
                      </a:r>
                    </a:p>
                    <a:p>
                      <a:pPr marL="285750" lvl="0" indent="-285750">
                        <a:buFont typeface="Arial"/>
                        <a:buChar char="•"/>
                      </a:pPr>
                      <a:r>
                        <a:rPr lang="en-US"/>
                        <a:t>Build initial version of department/unit pages</a:t>
                      </a:r>
                    </a:p>
                  </a:txBody>
                  <a:tcPr/>
                </a:tc>
                <a:tc>
                  <a:txBody>
                    <a:bodyPr/>
                    <a:lstStyle/>
                    <a:p>
                      <a:pPr marL="285750" lvl="0" indent="-285750">
                        <a:buFont typeface="Arial"/>
                        <a:buChar char="•"/>
                      </a:pPr>
                      <a:r>
                        <a:rPr lang="en-US" sz="1800" b="0" i="0" u="none" strike="noStrike" noProof="0">
                          <a:solidFill>
                            <a:srgbClr val="000000"/>
                          </a:solidFill>
                          <a:latin typeface="Calibri"/>
                        </a:rPr>
                        <a:t>Serve as main contact for department/unit questions or edits</a:t>
                      </a:r>
                    </a:p>
                    <a:p>
                      <a:pPr marL="285750" lvl="0" indent="-285750">
                        <a:buFont typeface="Arial"/>
                        <a:buChar char="•"/>
                      </a:pPr>
                      <a:r>
                        <a:rPr lang="en-US" sz="1800" b="0" i="0" u="none" strike="noStrike" noProof="0">
                          <a:solidFill>
                            <a:srgbClr val="000000"/>
                          </a:solidFill>
                          <a:latin typeface="Calibri"/>
                        </a:rPr>
                        <a:t>Review and update content regularly</a:t>
                      </a:r>
                    </a:p>
                  </a:txBody>
                  <a:tcPr/>
                </a:tc>
                <a:extLst>
                  <a:ext uri="{0D108BD9-81ED-4DB2-BD59-A6C34878D82A}">
                    <a16:rowId xmlns:a16="http://schemas.microsoft.com/office/drawing/2014/main" val="3083167669"/>
                  </a:ext>
                </a:extLst>
              </a:tr>
            </a:tbl>
          </a:graphicData>
        </a:graphic>
      </p:graphicFrame>
    </p:spTree>
    <p:extLst>
      <p:ext uri="{BB962C8B-B14F-4D97-AF65-F5344CB8AC3E}">
        <p14:creationId xmlns:p14="http://schemas.microsoft.com/office/powerpoint/2010/main" val="3911039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sychological Safety 101 PPT" id="{487B4D51-CBE9-46C6-9DA0-741D82A7A102}" vid="{4113062C-3859-44F9-9BF7-A8C9E5629B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A178116799E654B863827DE38CA0660" ma:contentTypeVersion="11" ma:contentTypeDescription="Create a new document." ma:contentTypeScope="" ma:versionID="a09d18a366e5a8b35674f046be884dc8">
  <xsd:schema xmlns:xsd="http://www.w3.org/2001/XMLSchema" xmlns:xs="http://www.w3.org/2001/XMLSchema" xmlns:p="http://schemas.microsoft.com/office/2006/metadata/properties" xmlns:ns2="1e5ae61f-da06-4529-bf39-82707fb315ac" xmlns:ns3="44d744a0-f988-4b44-9eac-d23d5433b382" targetNamespace="http://schemas.microsoft.com/office/2006/metadata/properties" ma:root="true" ma:fieldsID="92c832aa06f5fdb782b0261d040bbbf0" ns2:_="" ns3:_="">
    <xsd:import namespace="1e5ae61f-da06-4529-bf39-82707fb315ac"/>
    <xsd:import namespace="44d744a0-f988-4b44-9eac-d23d5433b38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5ae61f-da06-4529-bf39-82707fb315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dfb2b3-8334-4dc0-aa00-4b82a532891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d744a0-f988-4b44-9eac-d23d5433b38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3ed16b6-b67f-46b1-9509-79038967de20}" ma:internalName="TaxCatchAll" ma:showField="CatchAllData" ma:web="44d744a0-f988-4b44-9eac-d23d5433b3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e5ae61f-da06-4529-bf39-82707fb315ac">
      <Terms xmlns="http://schemas.microsoft.com/office/infopath/2007/PartnerControls"/>
    </lcf76f155ced4ddcb4097134ff3c332f>
    <TaxCatchAll xmlns="44d744a0-f988-4b44-9eac-d23d5433b382" xsi:nil="true"/>
  </documentManagement>
</p:properties>
</file>

<file path=customXml/itemProps1.xml><?xml version="1.0" encoding="utf-8"?>
<ds:datastoreItem xmlns:ds="http://schemas.openxmlformats.org/officeDocument/2006/customXml" ds:itemID="{96E46E1D-A8F9-4FE3-AF77-621CBF60E47E}">
  <ds:schemaRefs>
    <ds:schemaRef ds:uri="http://schemas.microsoft.com/sharepoint/v3/contenttype/forms"/>
  </ds:schemaRefs>
</ds:datastoreItem>
</file>

<file path=customXml/itemProps2.xml><?xml version="1.0" encoding="utf-8"?>
<ds:datastoreItem xmlns:ds="http://schemas.openxmlformats.org/officeDocument/2006/customXml" ds:itemID="{5F31FF9E-EEE3-47A5-B0C2-502183A5C36B}">
  <ds:schemaRefs>
    <ds:schemaRef ds:uri="1e5ae61f-da06-4529-bf39-82707fb315ac"/>
    <ds:schemaRef ds:uri="44d744a0-f988-4b44-9eac-d23d5433b3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F84059F-4CAA-4E85-AF6B-53ABC8AB8C1A}">
  <ds:schemaRefs>
    <ds:schemaRef ds:uri="1e5ae61f-da06-4529-bf39-82707fb315ac"/>
    <ds:schemaRef ds:uri="44d744a0-f988-4b44-9eac-d23d5433b38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2132</Words>
  <Application>Microsoft Office PowerPoint</Application>
  <PresentationFormat>Widescreen</PresentationFormat>
  <Paragraphs>257</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Arial,Sans-Serif</vt:lpstr>
      <vt:lpstr>Calibri</vt:lpstr>
      <vt:lpstr>Calibri Light</vt:lpstr>
      <vt:lpstr>Courier New</vt:lpstr>
      <vt:lpstr>Wingdings</vt:lpstr>
      <vt:lpstr>Office Theme</vt:lpstr>
      <vt:lpstr>Knowledge Management Initiative: Feedback Session</vt:lpstr>
      <vt:lpstr>PowerPoint Presentation</vt:lpstr>
      <vt:lpstr>Role of Organizational Learning</vt:lpstr>
      <vt:lpstr>Scope of Knowledge Management Initiative</vt:lpstr>
      <vt:lpstr>Recommendation Elements</vt:lpstr>
      <vt:lpstr>Criteria for System Selection</vt:lpstr>
      <vt:lpstr>System Selection Decision</vt:lpstr>
      <vt:lpstr>RAZZLE DAZZLE PROTOTYPE TIME</vt:lpstr>
      <vt:lpstr>Draft Roles and Responsibilities </vt:lpstr>
      <vt:lpstr>PowerPoint Presentation</vt:lpstr>
      <vt:lpstr>Feedback: Implementation</vt:lpstr>
      <vt:lpstr>Feedback: Maintaining</vt:lpstr>
      <vt:lpstr>Feedback: Communication</vt:lpstr>
      <vt:lpstr>What's Next?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REVIEWS MADE EASY</dc:title>
  <dc:creator>Julia Nicholson</dc:creator>
  <cp:lastModifiedBy>Julia Nicholson</cp:lastModifiedBy>
  <cp:revision>3</cp:revision>
  <dcterms:created xsi:type="dcterms:W3CDTF">2024-03-27T18:25:51Z</dcterms:created>
  <dcterms:modified xsi:type="dcterms:W3CDTF">2025-10-10T20:52:16Z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0x010100DA178116799E654B863827DE38CA0660</vt:lpwstr>
  </property>
  <property fmtid="{D5CDD505-2E9C-101B-9397-08002B2CF9AE}" pid="3" name="MediaServiceImageTags">
    <vt:lpwstr/>
  </property>
</Properties>
</file>